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6" r:id="rId108"/>
    <p:sldId id="362" r:id="rId109"/>
    <p:sldId id="363" r:id="rId110"/>
    <p:sldId id="364" r:id="rId111"/>
    <p:sldId id="365" r:id="rId11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54" y="49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slide" Target="slides/slide109.xml"/><Relationship Id="rId115"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4.emf"/></Relationships>
</file>

<file path=ppt/media/image1.jpg>
</file>

<file path=ppt/media/image13.png>
</file>

<file path=ppt/media/image2.png>
</file>

<file path=ppt/media/image3.png>
</file>

<file path=ppt/media/image4.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reserve="1">
  <p:cSld name="标题和文本">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179512" y="274638"/>
            <a:ext cx="6120680" cy="1143000"/>
          </a:xfrm>
        </p:spPr>
        <p:txBody>
          <a:bodyPr>
            <a:normAutofit/>
          </a:bodyPr>
          <a:lstStyle>
            <a:lvl1pPr algn="ctr">
              <a:defRPr sz="3600">
                <a:solidFill>
                  <a:srgbClr val="FFFF00"/>
                </a:solidFill>
                <a:latin typeface="楷体" pitchFamily="49" charset="-122"/>
                <a:ea typeface="楷体" pitchFamily="49" charset="-122"/>
              </a:defRPr>
            </a:lvl1pPr>
          </a:lstStyle>
          <a:p>
            <a:r>
              <a:rPr lang="zh-CN" altLang="en-US" smtClean="0"/>
              <a:t>单击此处编辑母版标题样式</a:t>
            </a:r>
            <a:endParaRPr lang="zh-CN" altLang="en-US" dirty="0"/>
          </a:p>
        </p:txBody>
      </p:sp>
      <p:sp>
        <p:nvSpPr>
          <p:cNvPr id="3" name="文本占位符 2"/>
          <p:cNvSpPr>
            <a:spLocks noGrp="1"/>
          </p:cNvSpPr>
          <p:nvPr>
            <p:ph type="body" idx="1"/>
          </p:nvPr>
        </p:nvSpPr>
        <p:spPr>
          <a:xfrm>
            <a:off x="1043608" y="1600200"/>
            <a:ext cx="7643192" cy="4925144"/>
          </a:xfrm>
        </p:spPr>
        <p:txBody>
          <a:bodyPr>
            <a:normAutofit/>
          </a:bodyPr>
          <a:lstStyle>
            <a:lvl1pPr>
              <a:defRPr sz="2800">
                <a:solidFill>
                  <a:srgbClr val="3333FF"/>
                </a:solidFill>
                <a:latin typeface="华文新魏" pitchFamily="2" charset="-122"/>
                <a:ea typeface="华文新魏" pitchFamily="2" charset="-122"/>
              </a:defRPr>
            </a:lvl1pPr>
          </a:lstStyle>
          <a:p>
            <a:pPr lvl="0"/>
            <a:r>
              <a:rPr lang="zh-CN" altLang="en-US" smtClean="0"/>
              <a:t>单击此处编辑母版文本样式</a:t>
            </a:r>
          </a:p>
        </p:txBody>
      </p:sp>
    </p:spTree>
    <p:extLst>
      <p:ext uri="{BB962C8B-B14F-4D97-AF65-F5344CB8AC3E}">
        <p14:creationId xmlns:p14="http://schemas.microsoft.com/office/powerpoint/2010/main" val="1973631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8C8D06D-3159-4811-A346-91145AE06106}" type="datetimeFigureOut">
              <a:rPr lang="zh-CN" altLang="en-US" smtClean="0"/>
              <a:t>2013/3/28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FB3DA3F-9E02-4B28-8FE2-428EFC7211C1}" type="slidenum">
              <a:rPr lang="zh-CN" altLang="en-US" smtClean="0"/>
              <a:t>‹#›</a:t>
            </a:fld>
            <a:endParaRPr lang="zh-CN" altLang="en-US"/>
          </a:p>
        </p:txBody>
      </p:sp>
    </p:spTree>
    <p:extLst>
      <p:ext uri="{BB962C8B-B14F-4D97-AF65-F5344CB8AC3E}">
        <p14:creationId xmlns:p14="http://schemas.microsoft.com/office/powerpoint/2010/main" val="23655785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C8D06D-3159-4811-A346-91145AE06106}" type="datetimeFigureOut">
              <a:rPr lang="zh-CN" altLang="en-US" smtClean="0"/>
              <a:t>2013/3/28</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B3DA3F-9E02-4B28-8FE2-428EFC7211C1}" type="slidenum">
              <a:rPr lang="zh-CN" altLang="en-US" smtClean="0"/>
              <a:t>‹#›</a:t>
            </a:fld>
            <a:endParaRPr lang="zh-CN" altLang="en-US"/>
          </a:p>
        </p:txBody>
      </p:sp>
    </p:spTree>
    <p:extLst>
      <p:ext uri="{BB962C8B-B14F-4D97-AF65-F5344CB8AC3E}">
        <p14:creationId xmlns:p14="http://schemas.microsoft.com/office/powerpoint/2010/main" val="1350359748"/>
      </p:ext>
    </p:extLst>
  </p:cSld>
  <p:clrMap bg1="lt1" tx1="dk1" bg2="lt2" tx2="dk2" accent1="accent1" accent2="accent2" accent3="accent3" accent4="accent4" accent5="accent5" accent6="accent6" hlink="hlink" folHlink="folHlink"/>
  <p:sldLayoutIdLst>
    <p:sldLayoutId id="2147483662" r:id="rId1"/>
    <p:sldLayoutId id="2147483663"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9.vml"/><Relationship Id="rId4" Type="http://schemas.openxmlformats.org/officeDocument/2006/relationships/image" Target="../media/image14.emf"/></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10.vml"/><Relationship Id="rId4" Type="http://schemas.openxmlformats.org/officeDocument/2006/relationships/image" Target="../media/image15.emf"/></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xml"/><Relationship Id="rId1" Type="http://schemas.openxmlformats.org/officeDocument/2006/relationships/vmlDrawing" Target="../drawings/vmlDrawing11.vml"/><Relationship Id="rId4" Type="http://schemas.openxmlformats.org/officeDocument/2006/relationships/image" Target="../media/image16.emf"/></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1.xml"/><Relationship Id="rId1" Type="http://schemas.openxmlformats.org/officeDocument/2006/relationships/vmlDrawing" Target="../drawings/vmlDrawing12.vml"/><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file:///C:\Users\ADMINI~1\AppData\Local\Temp\SNAGHTML1c74208.PNG"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6.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3.vml"/><Relationship Id="rId4" Type="http://schemas.openxmlformats.org/officeDocument/2006/relationships/image" Target="../media/image7.emf"/></Relationships>
</file>

<file path=ppt/slides/_rels/slide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hyperlink" Target="http://baike.baidu.com/view/185293.htm" TargetMode="Externa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xml"/><Relationship Id="rId1" Type="http://schemas.openxmlformats.org/officeDocument/2006/relationships/vmlDrawing" Target="../drawings/vmlDrawing4.vml"/><Relationship Id="rId4" Type="http://schemas.openxmlformats.org/officeDocument/2006/relationships/image" Target="../media/image9.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10.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xml"/><Relationship Id="rId1" Type="http://schemas.openxmlformats.org/officeDocument/2006/relationships/vmlDrawing" Target="../drawings/vmlDrawing6.vml"/><Relationship Id="rId4" Type="http://schemas.openxmlformats.org/officeDocument/2006/relationships/image" Target="../media/image11.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7.vml"/><Relationship Id="rId4" Type="http://schemas.openxmlformats.org/officeDocument/2006/relationships/image" Target="../media/image6.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8.vml"/><Relationship Id="rId4" Type="http://schemas.openxmlformats.org/officeDocument/2006/relationships/image" Target="../media/image12.emf"/></Relationships>
</file>

<file path=ppt/slides/_rels/slide9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zh-CN" altLang="en-US" b="0" i="0" u="none" strike="noStrike" kern="1800" baseline="0" dirty="0" smtClean="0">
                <a:latin typeface="Times New Roman"/>
                <a:ea typeface="楷体"/>
              </a:rPr>
              <a:t>第</a:t>
            </a:r>
            <a:r>
              <a:rPr lang="en-US" altLang="zh-CN" b="0" i="0" u="none" strike="noStrike" kern="1800" baseline="0" dirty="0" smtClean="0">
                <a:latin typeface="Times New Roman"/>
                <a:ea typeface="楷体"/>
              </a:rPr>
              <a:t>8</a:t>
            </a:r>
            <a:r>
              <a:rPr lang="zh-CN" altLang="en-US" b="0" i="0" u="none" strike="noStrike" kern="1800" baseline="0" dirty="0" smtClean="0">
                <a:latin typeface="Times New Roman"/>
                <a:ea typeface="楷体"/>
              </a:rPr>
              <a:t>章  邮件接收和发送客户端</a:t>
            </a:r>
          </a:p>
        </p:txBody>
      </p:sp>
      <p:sp>
        <p:nvSpPr>
          <p:cNvPr id="3" name="文本占位符 2"/>
          <p:cNvSpPr>
            <a:spLocks noGrp="1"/>
          </p:cNvSpPr>
          <p:nvPr>
            <p:ph type="body" idx="1"/>
          </p:nvPr>
        </p:nvSpPr>
        <p:spPr/>
        <p:txBody>
          <a:bodyPr>
            <a:normAutofit/>
          </a:bodyPr>
          <a:lstStyle/>
          <a:p>
            <a:pPr marR="0" lvl="0" rtl="0"/>
            <a:r>
              <a:rPr lang="zh-CN" altLang="en-US" b="0" i="0" u="none" strike="noStrike" baseline="0" dirty="0" smtClean="0">
                <a:latin typeface="Times New Roman"/>
                <a:ea typeface="华文新魏"/>
              </a:rPr>
              <a:t>邮件接收和发送客户端的作用是在本地计算机和远程计算机之间传送电子信件以及接收电子信件。用户平时所用的</a:t>
            </a:r>
            <a:r>
              <a:rPr lang="en-US" altLang="zh-CN" b="0" i="0" u="none" strike="noStrike" baseline="0" dirty="0" err="1" smtClean="0">
                <a:latin typeface="Times New Roman"/>
                <a:ea typeface="华文新魏"/>
              </a:rPr>
              <a:t>Foxmail</a:t>
            </a:r>
            <a:r>
              <a:rPr lang="zh-CN" altLang="en-US" b="0" i="0" u="none" strike="noStrike" baseline="0" dirty="0" smtClean="0">
                <a:latin typeface="Times New Roman"/>
                <a:ea typeface="华文新魏"/>
              </a:rPr>
              <a:t>就是一种邮件接收和发送客户端。通常情况下，</a:t>
            </a:r>
            <a:r>
              <a:rPr lang="en-US" altLang="zh-CN" b="0" i="0" u="none" strike="noStrike" baseline="0" dirty="0" err="1" smtClean="0">
                <a:latin typeface="Times New Roman"/>
                <a:ea typeface="华文新魏"/>
              </a:rPr>
              <a:t>Foxmail</a:t>
            </a:r>
            <a:r>
              <a:rPr lang="zh-CN" altLang="en-US" b="0" i="0" u="none" strike="noStrike" baseline="0" dirty="0" smtClean="0">
                <a:latin typeface="Times New Roman"/>
                <a:ea typeface="华文新魏"/>
              </a:rPr>
              <a:t>由发送者将电子信件发送到邮件服务器（</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）中，再由</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服务器将该邮件发送到</a:t>
            </a:r>
            <a:r>
              <a:rPr lang="en-US" altLang="zh-CN" b="0" i="0" u="none" strike="noStrike" baseline="0" dirty="0" err="1" smtClean="0">
                <a:latin typeface="Times New Roman"/>
                <a:ea typeface="华文新魏"/>
              </a:rPr>
              <a:t>POP3</a:t>
            </a:r>
            <a:r>
              <a:rPr lang="zh-CN" altLang="en-US" b="0" i="0" u="none" strike="noStrike" baseline="0" dirty="0" smtClean="0">
                <a:latin typeface="Times New Roman"/>
                <a:ea typeface="华文新魏"/>
              </a:rPr>
              <a:t>（接收邮件）服务器中，邮件接收者通过账户和口令再从</a:t>
            </a:r>
            <a:r>
              <a:rPr lang="en-US" altLang="zh-CN" b="0" i="0" u="none" strike="noStrike" baseline="0" dirty="0" err="1" smtClean="0">
                <a:latin typeface="Times New Roman"/>
                <a:ea typeface="华文新魏"/>
              </a:rPr>
              <a:t>POP3</a:t>
            </a:r>
            <a:r>
              <a:rPr lang="zh-CN" altLang="en-US" b="0" i="0" u="none" strike="noStrike" baseline="0" dirty="0" smtClean="0">
                <a:latin typeface="Times New Roman"/>
                <a:ea typeface="华文新魏"/>
              </a:rPr>
              <a:t>服务器中获取信件。在本章中，将向用户介绍邮件接收和发送客户端的原理以及开发过程。</a:t>
            </a:r>
          </a:p>
        </p:txBody>
      </p:sp>
    </p:spTree>
    <p:extLst>
      <p:ext uri="{BB962C8B-B14F-4D97-AF65-F5344CB8AC3E}">
        <p14:creationId xmlns:p14="http://schemas.microsoft.com/office/powerpoint/2010/main" val="36366344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该结构体主要用于保存新创建进程的窗口信息，如窗口的大小或窗口的显示方式等。其中，参数</a:t>
            </a:r>
            <a:r>
              <a:rPr lang="en-US" altLang="zh-CN" b="0" i="0" u="none" strike="noStrike" baseline="0" smtClean="0">
                <a:latin typeface="Times New Roman"/>
                <a:ea typeface="华文新魏"/>
              </a:rPr>
              <a:t>dwFlags</a:t>
            </a:r>
            <a:r>
              <a:rPr lang="zh-CN" altLang="en-US" b="0" i="0" u="none" strike="noStrike" baseline="0" smtClean="0">
                <a:latin typeface="Times New Roman"/>
                <a:ea typeface="华文新魏"/>
              </a:rPr>
              <a:t>标识了窗口创建成功以后，在显示之前以何种方式进行显示。其取值如表</a:t>
            </a:r>
            <a:r>
              <a:rPr lang="en-US" altLang="zh-CN" b="0" i="0" u="none" strike="noStrike" baseline="0" smtClean="0">
                <a:latin typeface="Times New Roman"/>
                <a:ea typeface="华文新魏"/>
              </a:rPr>
              <a:t>8.1</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710825560"/>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4.</a:t>
            </a:r>
            <a:r>
              <a:rPr lang="zh-CN" altLang="en-US" b="0" i="0" u="none" strike="noStrike" kern="1800" baseline="0" smtClean="0">
                <a:latin typeface="Times New Roman"/>
                <a:ea typeface="楷体"/>
              </a:rPr>
              <a:t>登录验证</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通过验证后可以进入自己的邮箱并对邮箱中的邮件进行操作。</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服务器接受明文的用户名和密码，代码先后向服务器发送了用户名和密码，返回信息</a:t>
            </a:r>
            <a:r>
              <a:rPr lang="en-US" altLang="zh-CN" b="0" i="0" u="none" strike="noStrike" baseline="0" smtClean="0">
                <a:latin typeface="Times New Roman"/>
                <a:ea typeface="华文新魏"/>
              </a:rPr>
              <a:t>+OK</a:t>
            </a:r>
            <a:r>
              <a:rPr lang="zh-CN" altLang="en-US" b="0" i="0" u="none" strike="noStrike" baseline="0" smtClean="0">
                <a:latin typeface="Times New Roman"/>
                <a:ea typeface="华文新魏"/>
              </a:rPr>
              <a:t>表示登录成功。</a:t>
            </a:r>
          </a:p>
          <a:p>
            <a:pPr marR="0" lvl="0" rtl="0"/>
            <a:r>
              <a:rPr lang="zh-CN" altLang="en-US" b="0" i="0" u="none" strike="noStrike" baseline="0" smtClean="0">
                <a:latin typeface="Times New Roman"/>
                <a:ea typeface="华文新魏"/>
              </a:rPr>
              <a:t>综上所述，“连接服务器”按钮的消息响应函数</a:t>
            </a:r>
            <a:r>
              <a:rPr lang="en-US" altLang="zh-CN" b="0" i="0" u="none" strike="noStrike" baseline="0" smtClean="0">
                <a:latin typeface="Times New Roman"/>
                <a:ea typeface="华文新魏"/>
              </a:rPr>
              <a:t>OnConnect()</a:t>
            </a:r>
            <a:r>
              <a:rPr lang="zh-CN" altLang="en-US" b="0" i="0" u="none" strike="noStrike" baseline="0" smtClean="0">
                <a:latin typeface="Times New Roman"/>
                <a:ea typeface="华文新魏"/>
              </a:rPr>
              <a:t>编写如下：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连接服务器的代码实现效果如图</a:t>
            </a:r>
            <a:r>
              <a:rPr lang="en-US" altLang="zh-CN" b="0" i="0" u="none" strike="noStrike" baseline="0" smtClean="0">
                <a:latin typeface="Times New Roman"/>
                <a:ea typeface="华文新魏"/>
              </a:rPr>
              <a:t>8.14</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415680492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63688" y="260648"/>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8.14</a:t>
            </a:r>
            <a:r>
              <a:rPr lang="zh-CN" altLang="en-US" b="0" i="0" u="none" strike="noStrike" kern="1800" baseline="0" dirty="0" smtClean="0">
                <a:latin typeface="Times New Roman"/>
                <a:ea typeface="楷体"/>
              </a:rPr>
              <a:t>  程序连接</a:t>
            </a:r>
            <a:r>
              <a:rPr lang="en-US" altLang="zh-CN" b="0" i="0" u="none" strike="noStrike" kern="1800" baseline="0" dirty="0" err="1" smtClean="0">
                <a:latin typeface="Times New Roman"/>
                <a:ea typeface="楷体"/>
              </a:rPr>
              <a:t>POP3</a:t>
            </a:r>
            <a:r>
              <a:rPr lang="zh-CN" altLang="en-US" b="0" i="0" u="none" strike="noStrike" kern="1800" baseline="0" dirty="0" smtClean="0">
                <a:latin typeface="Times New Roman"/>
                <a:ea typeface="楷体"/>
              </a:rPr>
              <a:t>服务器过程</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187761475"/>
              </p:ext>
            </p:extLst>
          </p:nvPr>
        </p:nvGraphicFramePr>
        <p:xfrm>
          <a:off x="1619672" y="1344244"/>
          <a:ext cx="6552728" cy="4938461"/>
        </p:xfrm>
        <a:graphic>
          <a:graphicData uri="http://schemas.openxmlformats.org/presentationml/2006/ole">
            <mc:AlternateContent xmlns:mc="http://schemas.openxmlformats.org/markup-compatibility/2006">
              <mc:Choice xmlns:v="urn:schemas-microsoft-com:vml" Requires="v">
                <p:oleObj spid="_x0000_s20486" name="Visio" r:id="rId3" imgW="9519740" imgH="7185768" progId="Visio.Drawing.11">
                  <p:embed/>
                </p:oleObj>
              </mc:Choice>
              <mc:Fallback>
                <p:oleObj name="Visio" r:id="rId3" imgW="9519740" imgH="7185768"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672" y="1344244"/>
                        <a:ext cx="6552728" cy="4938461"/>
                      </a:xfrm>
                      <a:prstGeom prst="rect">
                        <a:avLst/>
                      </a:prstGeom>
                      <a:noFill/>
                    </p:spPr>
                  </p:pic>
                </p:oleObj>
              </mc:Fallback>
            </mc:AlternateContent>
          </a:graphicData>
        </a:graphic>
      </p:graphicFrame>
    </p:spTree>
    <p:extLst>
      <p:ext uri="{BB962C8B-B14F-4D97-AF65-F5344CB8AC3E}">
        <p14:creationId xmlns:p14="http://schemas.microsoft.com/office/powerpoint/2010/main" val="2689805584"/>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8.5.3</a:t>
            </a:r>
            <a:r>
              <a:rPr lang="zh-CN" altLang="en-US" b="0" i="0" u="none" strike="noStrike" kern="1800" baseline="0" smtClean="0">
                <a:latin typeface="Times New Roman"/>
                <a:ea typeface="楷体"/>
              </a:rPr>
              <a:t>  获取邮件列表</a:t>
            </a:r>
          </a:p>
        </p:txBody>
      </p:sp>
      <p:sp>
        <p:nvSpPr>
          <p:cNvPr id="3" name="文本占位符 2"/>
          <p:cNvSpPr>
            <a:spLocks noGrp="1"/>
          </p:cNvSpPr>
          <p:nvPr>
            <p:ph type="body" idx="1"/>
          </p:nvPr>
        </p:nvSpPr>
        <p:spPr/>
        <p:txBody>
          <a:bodyPr/>
          <a:lstStyle/>
          <a:p>
            <a:pPr marR="0" lvl="0" rtl="0"/>
            <a:r>
              <a:rPr lang="zh-CN" altLang="en-US" b="0" i="0" u="none" strike="noStrike" baseline="0" dirty="0" smtClean="0">
                <a:latin typeface="Times New Roman"/>
                <a:ea typeface="华文新魏"/>
              </a:rPr>
              <a:t>客户端登录成功后可以单击“获取邮件序号和大小”按钮，获取邮箱中邮件列表信息。添加“获取邮件序号和大小”按钮的消息响应函数</a:t>
            </a:r>
            <a:r>
              <a:rPr lang="en-US" altLang="zh-CN" b="0" i="0" u="none" strike="noStrike" baseline="0" dirty="0" err="1" smtClean="0">
                <a:latin typeface="Times New Roman"/>
                <a:ea typeface="华文新魏"/>
              </a:rPr>
              <a:t>OnGet</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如下：</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向服务器发送</a:t>
            </a:r>
            <a:r>
              <a:rPr lang="en-US" altLang="zh-CN" b="0" i="0" u="none" strike="noStrike" baseline="0" dirty="0" smtClean="0">
                <a:latin typeface="Times New Roman"/>
                <a:ea typeface="华文新魏"/>
              </a:rPr>
              <a:t>LIST</a:t>
            </a:r>
            <a:r>
              <a:rPr lang="zh-CN" altLang="en-US" b="0" i="0" u="none" strike="noStrike" baseline="0" dirty="0" smtClean="0">
                <a:latin typeface="Times New Roman"/>
                <a:ea typeface="华文新魏"/>
              </a:rPr>
              <a:t>命令时，服务器正确的返回信息示例如图</a:t>
            </a:r>
            <a:r>
              <a:rPr lang="en-US" altLang="zh-CN" b="0" i="0" u="none" strike="noStrike" baseline="0" dirty="0" smtClean="0">
                <a:latin typeface="Times New Roman"/>
                <a:ea typeface="华文新魏"/>
              </a:rPr>
              <a:t>8.15</a:t>
            </a:r>
            <a:r>
              <a:rPr lang="zh-CN" altLang="en-US" b="0" i="0" u="none" strike="noStrike" baseline="0" dirty="0" smtClean="0">
                <a:latin typeface="Times New Roman"/>
                <a:ea typeface="华文新魏"/>
              </a:rPr>
              <a:t>所示，代码中实现的功能是从服务器返回的信息中提取出部分信息，然后将其添加到</a:t>
            </a:r>
            <a:r>
              <a:rPr lang="en-US" altLang="zh-CN" b="0" i="0" u="none" strike="noStrike" baseline="0" dirty="0" smtClean="0">
                <a:latin typeface="Times New Roman"/>
                <a:ea typeface="华文新魏"/>
              </a:rPr>
              <a:t>ID</a:t>
            </a:r>
            <a:r>
              <a:rPr lang="zh-CN" altLang="en-US" b="0" i="0" u="none" strike="noStrike" baseline="0" dirty="0" smtClean="0">
                <a:latin typeface="Times New Roman"/>
                <a:ea typeface="华文新魏"/>
              </a:rPr>
              <a:t>位</a:t>
            </a:r>
            <a:r>
              <a:rPr lang="en-US" altLang="zh-CN" b="0" i="0" u="none" strike="noStrike" baseline="0" dirty="0" smtClean="0">
                <a:latin typeface="Times New Roman"/>
                <a:ea typeface="华文新魏"/>
              </a:rPr>
              <a:t>IDC_LIST</a:t>
            </a:r>
            <a:r>
              <a:rPr lang="zh-CN" altLang="en-US" b="0" i="0" u="none" strike="noStrike" baseline="0" dirty="0" smtClean="0">
                <a:latin typeface="Times New Roman"/>
                <a:ea typeface="华文新魏"/>
              </a:rPr>
              <a:t>的列表框中。</a:t>
            </a:r>
          </a:p>
        </p:txBody>
      </p:sp>
    </p:spTree>
    <p:extLst>
      <p:ext uri="{BB962C8B-B14F-4D97-AF65-F5344CB8AC3E}">
        <p14:creationId xmlns:p14="http://schemas.microsoft.com/office/powerpoint/2010/main" val="2676115258"/>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19672" y="1412776"/>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8.15</a:t>
            </a:r>
            <a:r>
              <a:rPr lang="zh-CN" altLang="en-US" b="0" i="0" u="none" strike="noStrike" kern="1800" baseline="0" dirty="0" smtClean="0">
                <a:latin typeface="Times New Roman"/>
                <a:ea typeface="楷体"/>
              </a:rPr>
              <a:t>  服务器接收</a:t>
            </a:r>
            <a:r>
              <a:rPr lang="en-US" altLang="zh-CN" b="0" i="0" u="none" strike="noStrike" kern="1800" baseline="0" dirty="0" smtClean="0">
                <a:latin typeface="Times New Roman"/>
                <a:ea typeface="楷体"/>
              </a:rPr>
              <a:t>LIST</a:t>
            </a:r>
            <a:r>
              <a:rPr lang="zh-CN" altLang="en-US" b="0" i="0" u="none" strike="noStrike" kern="1800" baseline="0" dirty="0" smtClean="0">
                <a:latin typeface="Times New Roman"/>
                <a:ea typeface="楷体"/>
              </a:rPr>
              <a:t>命令后返回的信息示例</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366750406"/>
              </p:ext>
            </p:extLst>
          </p:nvPr>
        </p:nvGraphicFramePr>
        <p:xfrm>
          <a:off x="3419872" y="2708920"/>
          <a:ext cx="2304256" cy="2761839"/>
        </p:xfrm>
        <a:graphic>
          <a:graphicData uri="http://schemas.openxmlformats.org/presentationml/2006/ole">
            <mc:AlternateContent xmlns:mc="http://schemas.openxmlformats.org/markup-compatibility/2006">
              <mc:Choice xmlns:v="urn:schemas-microsoft-com:vml" Requires="v">
                <p:oleObj spid="_x0000_s21510" name="Visio" r:id="rId3" imgW="1343548" imgH="1612630" progId="Visio.Drawing.11">
                  <p:embed/>
                </p:oleObj>
              </mc:Choice>
              <mc:Fallback>
                <p:oleObj name="Visio" r:id="rId3" imgW="1343548" imgH="161263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9872" y="2708920"/>
                        <a:ext cx="2304256" cy="2761839"/>
                      </a:xfrm>
                      <a:prstGeom prst="rect">
                        <a:avLst/>
                      </a:prstGeom>
                      <a:noFill/>
                    </p:spPr>
                  </p:pic>
                </p:oleObj>
              </mc:Fallback>
            </mc:AlternateContent>
          </a:graphicData>
        </a:graphic>
      </p:graphicFrame>
    </p:spTree>
    <p:extLst>
      <p:ext uri="{BB962C8B-B14F-4D97-AF65-F5344CB8AC3E}">
        <p14:creationId xmlns:p14="http://schemas.microsoft.com/office/powerpoint/2010/main" val="2354296805"/>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8.5.4</a:t>
            </a:r>
            <a:r>
              <a:rPr lang="zh-CN" altLang="en-US" b="0" i="0" u="none" strike="noStrike" kern="1800" baseline="0" smtClean="0">
                <a:latin typeface="Times New Roman"/>
                <a:ea typeface="楷体"/>
              </a:rPr>
              <a:t>  获取并解析邮件内容</a:t>
            </a:r>
          </a:p>
        </p:txBody>
      </p:sp>
      <p:sp>
        <p:nvSpPr>
          <p:cNvPr id="3" name="文本占位符 2"/>
          <p:cNvSpPr>
            <a:spLocks noGrp="1"/>
          </p:cNvSpPr>
          <p:nvPr>
            <p:ph type="body" idx="1"/>
          </p:nvPr>
        </p:nvSpPr>
        <p:spPr/>
        <p:txBody>
          <a:bodyPr>
            <a:normAutofit fontScale="92500" lnSpcReduction="20000"/>
          </a:bodyPr>
          <a:lstStyle/>
          <a:p>
            <a:pPr marR="0" lvl="0" rtl="0"/>
            <a:r>
              <a:rPr lang="zh-CN" altLang="en-US" b="0" i="0" u="none" strike="noStrike" baseline="0" dirty="0" smtClean="0">
                <a:latin typeface="Times New Roman"/>
                <a:ea typeface="华文新魏"/>
              </a:rPr>
              <a:t>成功登录邮箱并且获取到邮件列表后，邮件列表中会填充“邮件名号和大小”。现在来添加列表框的鼠标双击消息响应函数</a:t>
            </a:r>
            <a:r>
              <a:rPr lang="en-US" altLang="zh-CN" b="0" i="0" u="none" strike="noStrike" baseline="0" dirty="0" err="1" smtClean="0">
                <a:latin typeface="Times New Roman"/>
                <a:ea typeface="华文新魏"/>
              </a:rPr>
              <a:t>OnDblclkList</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，实现功能：双击邮件列表中的邮件名时，会返回邮件的内容。响应函数实现的功能如下： </a:t>
            </a: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1</a:t>
            </a:r>
            <a:r>
              <a:rPr lang="zh-CN" altLang="en-US" b="0" i="0" u="none" strike="noStrike" baseline="0" dirty="0" smtClean="0">
                <a:latin typeface="Times New Roman"/>
                <a:ea typeface="华文新魏"/>
              </a:rPr>
              <a:t>）清空文本框以便重新接收数据。</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2</a:t>
            </a:r>
            <a:r>
              <a:rPr lang="zh-CN" altLang="en-US" b="0" i="0" u="none" strike="noStrike" baseline="0" dirty="0" smtClean="0">
                <a:latin typeface="Times New Roman"/>
                <a:ea typeface="华文新魏"/>
              </a:rPr>
              <a:t>）获取用户双击列表框时选择项的文本。</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代码中先后调用了</a:t>
            </a:r>
            <a:r>
              <a:rPr lang="en-US" altLang="zh-CN" b="0" i="0" u="none" strike="noStrike" baseline="0" dirty="0" err="1" smtClean="0">
                <a:latin typeface="Times New Roman"/>
                <a:ea typeface="华文新魏"/>
              </a:rPr>
              <a:t>CListBox</a:t>
            </a:r>
            <a:r>
              <a:rPr lang="zh-CN" altLang="en-US" b="0" i="0" u="none" strike="noStrike" baseline="0" dirty="0" smtClean="0">
                <a:latin typeface="Times New Roman"/>
                <a:ea typeface="华文新魏"/>
              </a:rPr>
              <a:t>类的成员函数</a:t>
            </a:r>
            <a:r>
              <a:rPr lang="en-US" altLang="zh-CN" b="0" i="0" u="none" strike="noStrike" baseline="0" dirty="0" err="1" smtClean="0">
                <a:latin typeface="Times New Roman"/>
                <a:ea typeface="华文新魏"/>
              </a:rPr>
              <a:t>GetCurSel</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获取用户选择项的索引、</a:t>
            </a:r>
            <a:r>
              <a:rPr lang="en-US" altLang="zh-CN" b="0" i="0" u="none" strike="noStrike" baseline="0" dirty="0" err="1" smtClean="0">
                <a:latin typeface="Times New Roman"/>
                <a:ea typeface="华文新魏"/>
              </a:rPr>
              <a:t>GetTextLen</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获取索引所指文本的长度、</a:t>
            </a:r>
            <a:r>
              <a:rPr lang="en-US" altLang="zh-CN" b="0" i="0" u="none" strike="noStrike" baseline="0" dirty="0" err="1" smtClean="0">
                <a:latin typeface="Times New Roman"/>
                <a:ea typeface="华文新魏"/>
              </a:rPr>
              <a:t>GetText</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获取索引所指的文本并保存在动态分配的内存</a:t>
            </a:r>
            <a:r>
              <a:rPr lang="en-US" altLang="zh-CN" b="0" i="0" u="none" strike="noStrike" baseline="0" dirty="0" smtClean="0">
                <a:latin typeface="Times New Roman"/>
                <a:ea typeface="华文新魏"/>
              </a:rPr>
              <a:t>buff</a:t>
            </a:r>
            <a:r>
              <a:rPr lang="zh-CN" altLang="en-US" b="0" i="0" u="none" strike="noStrike" baseline="0" dirty="0" smtClean="0">
                <a:latin typeface="Times New Roman"/>
                <a:ea typeface="华文新魏"/>
              </a:rPr>
              <a:t>中。</a:t>
            </a:r>
          </a:p>
        </p:txBody>
      </p:sp>
    </p:spTree>
    <p:extLst>
      <p:ext uri="{BB962C8B-B14F-4D97-AF65-F5344CB8AC3E}">
        <p14:creationId xmlns:p14="http://schemas.microsoft.com/office/powerpoint/2010/main" val="2316304072"/>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a:t>
            </a:r>
            <a:r>
              <a:rPr lang="en-US" altLang="zh-CN" b="0" i="0" u="none" strike="noStrike" baseline="0" smtClean="0">
                <a:latin typeface="Times New Roman"/>
                <a:ea typeface="华文新魏"/>
              </a:rPr>
              <a:t>3</a:t>
            </a:r>
            <a:r>
              <a:rPr lang="zh-CN" altLang="en-US" b="0" i="0" u="none" strike="noStrike" baseline="0" smtClean="0">
                <a:latin typeface="Times New Roman"/>
                <a:ea typeface="华文新魏"/>
              </a:rPr>
              <a:t>）发送</a:t>
            </a:r>
            <a:r>
              <a:rPr lang="en-US" altLang="zh-CN" b="0" i="0" u="none" strike="noStrike" baseline="0" smtClean="0">
                <a:latin typeface="Times New Roman"/>
                <a:ea typeface="华文新魏"/>
              </a:rPr>
              <a:t>RETR</a:t>
            </a:r>
            <a:r>
              <a:rPr lang="zh-CN" altLang="en-US" b="0" i="0" u="none" strike="noStrike" baseline="0" smtClean="0">
                <a:latin typeface="Times New Roman"/>
                <a:ea typeface="华文新魏"/>
              </a:rPr>
              <a:t>命令，并接收返回信息。</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返回信息</a:t>
            </a:r>
            <a:r>
              <a:rPr lang="en-US" altLang="zh-CN" b="0" i="0" u="none" strike="noStrike" baseline="0" smtClean="0">
                <a:latin typeface="Times New Roman"/>
                <a:ea typeface="华文新魏"/>
              </a:rPr>
              <a:t>+OK</a:t>
            </a:r>
            <a:r>
              <a:rPr lang="zh-CN" altLang="en-US" b="0" i="0" u="none" strike="noStrike" baseline="0" smtClean="0">
                <a:latin typeface="Times New Roman"/>
                <a:ea typeface="华文新魏"/>
              </a:rPr>
              <a:t>表示命令发送成功，准备开始发送邮件内容。</a:t>
            </a:r>
          </a:p>
          <a:p>
            <a:pPr marR="0" lvl="0" rtl="0"/>
            <a:r>
              <a:rPr lang="zh-CN" altLang="en-US" b="0" i="0" u="none" strike="noStrike" baseline="0" smtClean="0">
                <a:latin typeface="Times New Roman"/>
                <a:ea typeface="华文新魏"/>
              </a:rPr>
              <a:t>（</a:t>
            </a:r>
            <a:r>
              <a:rPr lang="en-US" altLang="zh-CN" b="0" i="0" u="none" strike="noStrike" baseline="0" smtClean="0">
                <a:latin typeface="Times New Roman"/>
                <a:ea typeface="华文新魏"/>
              </a:rPr>
              <a:t>4</a:t>
            </a:r>
            <a:r>
              <a:rPr lang="zh-CN" altLang="en-US" b="0" i="0" u="none" strike="noStrike" baseline="0" smtClean="0">
                <a:latin typeface="Times New Roman"/>
                <a:ea typeface="华文新魏"/>
              </a:rPr>
              <a:t>）循环读取邮件的内容，筛选需要的信息。</a:t>
            </a:r>
          </a:p>
          <a:p>
            <a:pPr marR="0" lvl="0" rtl="0"/>
            <a:r>
              <a:rPr lang="zh-CN" altLang="en-US" b="0" i="0" u="none" strike="noStrike" baseline="0" smtClean="0">
                <a:latin typeface="Times New Roman"/>
                <a:ea typeface="华文新魏"/>
              </a:rPr>
              <a:t>服务器返回的邮件信息通常如图</a:t>
            </a:r>
            <a:r>
              <a:rPr lang="en-US" altLang="zh-CN" b="0" i="0" u="none" strike="noStrike" baseline="0" smtClean="0">
                <a:latin typeface="Times New Roman"/>
                <a:ea typeface="华文新魏"/>
              </a:rPr>
              <a:t>8.16</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1272593935"/>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31640" y="629816"/>
            <a:ext cx="6696744"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8.16</a:t>
            </a:r>
            <a:r>
              <a:rPr lang="zh-CN" altLang="en-US" b="0" i="0" u="none" strike="noStrike" kern="1800" baseline="0" dirty="0" smtClean="0">
                <a:latin typeface="Times New Roman"/>
                <a:ea typeface="楷体"/>
              </a:rPr>
              <a:t>  </a:t>
            </a:r>
            <a:r>
              <a:rPr lang="en-US" altLang="zh-CN" b="0" i="0" u="none" strike="noStrike" kern="1800" baseline="0" dirty="0" err="1" smtClean="0">
                <a:latin typeface="Times New Roman"/>
                <a:ea typeface="楷体"/>
              </a:rPr>
              <a:t>POP3</a:t>
            </a:r>
            <a:r>
              <a:rPr lang="zh-CN" altLang="en-US" b="0" i="0" u="none" strike="noStrike" kern="1800" baseline="0" dirty="0" smtClean="0">
                <a:latin typeface="Times New Roman"/>
                <a:ea typeface="楷体"/>
              </a:rPr>
              <a:t>服务器返回的邮件信息</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493397731"/>
              </p:ext>
            </p:extLst>
          </p:nvPr>
        </p:nvGraphicFramePr>
        <p:xfrm>
          <a:off x="1547664" y="1625059"/>
          <a:ext cx="5616624" cy="4972293"/>
        </p:xfrm>
        <a:graphic>
          <a:graphicData uri="http://schemas.openxmlformats.org/presentationml/2006/ole">
            <mc:AlternateContent xmlns:mc="http://schemas.openxmlformats.org/markup-compatibility/2006">
              <mc:Choice xmlns:v="urn:schemas-microsoft-com:vml" Requires="v">
                <p:oleObj spid="_x0000_s22534" name="Visio" r:id="rId3" imgW="5476150" imgH="4850589" progId="Visio.Drawing.11">
                  <p:embed/>
                </p:oleObj>
              </mc:Choice>
              <mc:Fallback>
                <p:oleObj name="Visio" r:id="rId3" imgW="5476150" imgH="4850589"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7664" y="1625059"/>
                        <a:ext cx="5616624" cy="4972293"/>
                      </a:xfrm>
                      <a:prstGeom prst="rect">
                        <a:avLst/>
                      </a:prstGeom>
                      <a:noFill/>
                    </p:spPr>
                  </p:pic>
                </p:oleObj>
              </mc:Fallback>
            </mc:AlternateContent>
          </a:graphicData>
        </a:graphic>
      </p:graphicFrame>
    </p:spTree>
    <p:extLst>
      <p:ext uri="{BB962C8B-B14F-4D97-AF65-F5344CB8AC3E}">
        <p14:creationId xmlns:p14="http://schemas.microsoft.com/office/powerpoint/2010/main" val="1338181542"/>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normAutofit lnSpcReduction="10000"/>
          </a:bodyPr>
          <a:lstStyle/>
          <a:p>
            <a:pPr lvl="0"/>
            <a:r>
              <a:rPr lang="zh-CN" altLang="en-US" dirty="0">
                <a:latin typeface="Times New Roman"/>
                <a:ea typeface="华文新魏"/>
              </a:rPr>
              <a:t>如下代码用来解析服务器返回的邮件内容，即取出程序中感兴趣的信息，如发件人、主题、邮件正文。</a:t>
            </a:r>
          </a:p>
          <a:p>
            <a:pPr lvl="0"/>
            <a:endParaRPr lang="zh-CN" altLang="en-US" dirty="0">
              <a:latin typeface="Times New Roman"/>
              <a:ea typeface="华文新魏"/>
            </a:endParaRPr>
          </a:p>
          <a:p>
            <a:pPr lvl="0"/>
            <a:r>
              <a:rPr lang="zh-CN" altLang="en-US" dirty="0">
                <a:latin typeface="Times New Roman"/>
                <a:ea typeface="华文新魏"/>
              </a:rPr>
              <a:t>代码实现的功能的过程：一次从服务器接收</a:t>
            </a:r>
            <a:r>
              <a:rPr lang="en-US" altLang="zh-CN" dirty="0">
                <a:latin typeface="Times New Roman"/>
                <a:ea typeface="华文新魏"/>
              </a:rPr>
              <a:t>255</a:t>
            </a:r>
            <a:r>
              <a:rPr lang="zh-CN" altLang="en-US" dirty="0">
                <a:latin typeface="Times New Roman"/>
                <a:ea typeface="华文新魏"/>
              </a:rPr>
              <a:t>字节的信息，然后遍历每个字节筛选出需要的“发件人”和“邮件主题”信息，他们分别由关键字</a:t>
            </a:r>
            <a:r>
              <a:rPr lang="en-US" altLang="zh-CN" dirty="0">
                <a:latin typeface="Times New Roman"/>
                <a:ea typeface="华文新魏"/>
              </a:rPr>
              <a:t>From</a:t>
            </a:r>
            <a:r>
              <a:rPr lang="zh-CN" altLang="en-US" dirty="0">
                <a:latin typeface="Times New Roman"/>
                <a:ea typeface="华文新魏"/>
              </a:rPr>
              <a:t>和</a:t>
            </a:r>
            <a:r>
              <a:rPr lang="en-US" altLang="zh-CN" dirty="0">
                <a:latin typeface="Times New Roman"/>
                <a:ea typeface="华文新魏"/>
              </a:rPr>
              <a:t>Subject</a:t>
            </a:r>
            <a:r>
              <a:rPr lang="zh-CN" altLang="en-US" dirty="0">
                <a:latin typeface="Times New Roman"/>
                <a:ea typeface="华文新魏"/>
              </a:rPr>
              <a:t>标识。还要筛选“邮件内容”，它的起始标识是“</a:t>
            </a:r>
            <a:r>
              <a:rPr lang="en-US" altLang="zh-CN" dirty="0">
                <a:latin typeface="Times New Roman"/>
                <a:ea typeface="华文新魏"/>
              </a:rPr>
              <a:t>\r\n\r\n</a:t>
            </a:r>
            <a:r>
              <a:rPr lang="zh-CN" altLang="en-US" dirty="0">
                <a:latin typeface="Times New Roman"/>
                <a:ea typeface="华文新魏"/>
              </a:rPr>
              <a:t>”即两个连续的回车换行，结束标志是‘</a:t>
            </a:r>
            <a:r>
              <a:rPr lang="en-US" altLang="zh-CN" dirty="0">
                <a:latin typeface="Times New Roman"/>
                <a:ea typeface="华文新魏"/>
              </a:rPr>
              <a:t>.</a:t>
            </a:r>
            <a:r>
              <a:rPr lang="zh-CN" altLang="en-US" dirty="0">
                <a:latin typeface="Times New Roman"/>
                <a:ea typeface="华文新魏"/>
              </a:rPr>
              <a:t>’，一个英文的标点符号“句号”，以此为依据进行解析。</a:t>
            </a:r>
          </a:p>
          <a:p>
            <a:endParaRPr lang="zh-CN" altLang="en-US" dirty="0"/>
          </a:p>
        </p:txBody>
      </p:sp>
    </p:spTree>
    <p:extLst>
      <p:ext uri="{BB962C8B-B14F-4D97-AF65-F5344CB8AC3E}">
        <p14:creationId xmlns:p14="http://schemas.microsoft.com/office/powerpoint/2010/main" val="2098765556"/>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综上所述，“双击此处获取邮件内容”列表框的鼠标双击消息响应函数</a:t>
            </a:r>
            <a:r>
              <a:rPr lang="en-US" altLang="zh-CN" b="0" i="0" u="none" strike="noStrike" baseline="0" smtClean="0">
                <a:latin typeface="Times New Roman"/>
                <a:ea typeface="华文新魏"/>
              </a:rPr>
              <a:t>OnDblclkList()</a:t>
            </a:r>
            <a:r>
              <a:rPr lang="zh-CN" altLang="en-US" b="0" i="0" u="none" strike="noStrike" baseline="0" smtClean="0">
                <a:latin typeface="Times New Roman"/>
                <a:ea typeface="华文新魏"/>
              </a:rPr>
              <a:t>代码编写如下：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实现的效果如图</a:t>
            </a:r>
            <a:r>
              <a:rPr lang="en-US" altLang="zh-CN" b="0" i="0" u="none" strike="noStrike" baseline="0" smtClean="0">
                <a:latin typeface="Times New Roman"/>
                <a:ea typeface="华文新魏"/>
              </a:rPr>
              <a:t>8.17</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2719861715"/>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3608" y="404664"/>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8.17</a:t>
            </a:r>
            <a:r>
              <a:rPr lang="zh-CN" altLang="en-US" b="0" i="0" u="none" strike="noStrike" kern="1800" baseline="0" dirty="0" smtClean="0">
                <a:latin typeface="Times New Roman"/>
                <a:ea typeface="楷体"/>
              </a:rPr>
              <a:t>  程序运行效果</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898601157"/>
              </p:ext>
            </p:extLst>
          </p:nvPr>
        </p:nvGraphicFramePr>
        <p:xfrm>
          <a:off x="1619672" y="1605338"/>
          <a:ext cx="5328592" cy="4695276"/>
        </p:xfrm>
        <a:graphic>
          <a:graphicData uri="http://schemas.openxmlformats.org/presentationml/2006/ole">
            <mc:AlternateContent xmlns:mc="http://schemas.openxmlformats.org/markup-compatibility/2006">
              <mc:Choice xmlns:v="urn:schemas-microsoft-com:vml" Requires="v">
                <p:oleObj spid="_x0000_s23558" name="Visio" r:id="rId3" imgW="5571366" imgH="4895174" progId="Visio.Drawing.11">
                  <p:embed/>
                </p:oleObj>
              </mc:Choice>
              <mc:Fallback>
                <p:oleObj name="Visio" r:id="rId3" imgW="5571366" imgH="4895174"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19672" y="1605338"/>
                        <a:ext cx="5328592" cy="4695276"/>
                      </a:xfrm>
                      <a:prstGeom prst="rect">
                        <a:avLst/>
                      </a:prstGeom>
                      <a:noFill/>
                    </p:spPr>
                  </p:pic>
                </p:oleObj>
              </mc:Fallback>
            </mc:AlternateContent>
          </a:graphicData>
        </a:graphic>
      </p:graphicFrame>
    </p:spTree>
    <p:extLst>
      <p:ext uri="{BB962C8B-B14F-4D97-AF65-F5344CB8AC3E}">
        <p14:creationId xmlns:p14="http://schemas.microsoft.com/office/powerpoint/2010/main" val="41382533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188640"/>
            <a:ext cx="6120680" cy="1143000"/>
          </a:xfrm>
        </p:spPr>
        <p:txBody>
          <a:bodyPr/>
          <a:lstStyle/>
          <a:p>
            <a:pPr marR="0" rtl="0"/>
            <a:r>
              <a:rPr lang="zh-CN" altLang="en-US" b="0" i="0" u="none" strike="noStrike" kern="1800" baseline="0" dirty="0" smtClean="0">
                <a:latin typeface="Times New Roman"/>
                <a:ea typeface="楷体"/>
              </a:rPr>
              <a:t>表</a:t>
            </a:r>
            <a:r>
              <a:rPr lang="en-US" altLang="zh-CN" b="0" i="0" u="none" strike="noStrike" kern="1800" baseline="0" dirty="0" smtClean="0">
                <a:latin typeface="Times New Roman"/>
                <a:ea typeface="楷体"/>
              </a:rPr>
              <a:t>8.1  </a:t>
            </a:r>
            <a:r>
              <a:rPr lang="zh-CN" altLang="en-US" b="0" i="0" u="none" strike="noStrike" kern="1800" baseline="0" dirty="0" smtClean="0">
                <a:latin typeface="Times New Roman"/>
                <a:ea typeface="楷体"/>
              </a:rPr>
              <a:t>程序窗口显示标志取值</a:t>
            </a:r>
          </a:p>
        </p:txBody>
      </p:sp>
      <p:sp>
        <p:nvSpPr>
          <p:cNvPr id="3" name="文本占位符 2"/>
          <p:cNvSpPr>
            <a:spLocks noGrp="1"/>
          </p:cNvSpPr>
          <p:nvPr>
            <p:ph type="body" idx="1"/>
          </p:nvPr>
        </p:nvSpPr>
        <p:spPr>
          <a:xfrm>
            <a:off x="1043608" y="2852936"/>
            <a:ext cx="7643192" cy="3672408"/>
          </a:xfrm>
        </p:spPr>
        <p:txBody>
          <a:bodyPr>
            <a:normAutofit fontScale="55000" lnSpcReduction="20000"/>
          </a:bodyPr>
          <a:lstStyle/>
          <a:p>
            <a:pPr marR="0" lvl="0" rtl="0"/>
            <a:r>
              <a:rPr lang="zh-CN" altLang="en-US" b="1" i="0" u="none" strike="noStrike" baseline="0" dirty="0" smtClean="0">
                <a:latin typeface="Times New Roman"/>
                <a:ea typeface="华文新魏"/>
                <a:sym typeface="Wingdings"/>
              </a:rPr>
              <a:t></a:t>
            </a:r>
            <a:r>
              <a:rPr lang="zh-CN" altLang="en-US" b="0" i="0" u="none" strike="noStrike" baseline="0" dirty="0" smtClean="0">
                <a:latin typeface="Times New Roman"/>
                <a:ea typeface="黑体"/>
                <a:sym typeface="Wingdings"/>
              </a:rPr>
              <a:t>注意：</a:t>
            </a:r>
            <a:r>
              <a:rPr lang="zh-CN" altLang="en-US" b="0" i="0" u="none" strike="noStrike" baseline="0" dirty="0" smtClean="0">
                <a:latin typeface="Times New Roman"/>
                <a:ea typeface="华文新魏"/>
                <a:sym typeface="Wingdings"/>
              </a:rPr>
              <a:t>在表</a:t>
            </a:r>
            <a:r>
              <a:rPr lang="en-US" altLang="zh-CN" b="0" i="0" u="none" strike="noStrike" baseline="0" dirty="0" smtClean="0">
                <a:latin typeface="Times New Roman"/>
                <a:ea typeface="华文新魏"/>
                <a:sym typeface="Wingdings"/>
              </a:rPr>
              <a:t>8.1</a:t>
            </a:r>
            <a:r>
              <a:rPr lang="zh-CN" altLang="en-US" b="0" i="0" u="none" strike="noStrike" baseline="0" dirty="0" smtClean="0">
                <a:latin typeface="Times New Roman"/>
                <a:ea typeface="华文新魏"/>
                <a:sym typeface="Wingdings"/>
              </a:rPr>
              <a:t>中所示的程序窗口显示标志的作用仅仅是为了控制相应的成员变量是否有效而已。例如，用户在程序中，需要使用到该结构体中的</a:t>
            </a:r>
            <a:r>
              <a:rPr lang="en-US" altLang="zh-CN" b="0" i="0" u="none" strike="noStrike" baseline="0" dirty="0" err="1" smtClean="0">
                <a:latin typeface="Times New Roman"/>
                <a:ea typeface="华文新魏"/>
                <a:sym typeface="Wingdings"/>
              </a:rPr>
              <a:t>dwFillAttribute</a:t>
            </a:r>
            <a:r>
              <a:rPr lang="zh-CN" altLang="en-US" b="0" i="0" u="none" strike="noStrike" baseline="0" dirty="0" smtClean="0">
                <a:latin typeface="Times New Roman"/>
                <a:ea typeface="华文新魏"/>
                <a:sym typeface="Wingdings"/>
              </a:rPr>
              <a:t>成员。那么，用户必须将参数</a:t>
            </a:r>
            <a:r>
              <a:rPr lang="en-US" altLang="zh-CN" b="0" i="0" u="none" strike="noStrike" baseline="0" dirty="0" err="1" smtClean="0">
                <a:latin typeface="Times New Roman"/>
                <a:ea typeface="华文新魏"/>
                <a:sym typeface="Wingdings"/>
              </a:rPr>
              <a:t>dwFlags</a:t>
            </a:r>
            <a:r>
              <a:rPr lang="zh-CN" altLang="en-US" b="0" i="0" u="none" strike="noStrike" baseline="0" dirty="0" smtClean="0">
                <a:latin typeface="Times New Roman"/>
                <a:ea typeface="华文新魏"/>
                <a:sym typeface="Wingdings"/>
              </a:rPr>
              <a:t>取值为</a:t>
            </a:r>
            <a:r>
              <a:rPr lang="en-US" altLang="zh-CN" b="0" i="0" u="none" strike="noStrike" baseline="0" dirty="0" err="1" smtClean="0">
                <a:latin typeface="Times New Roman"/>
                <a:ea typeface="华文新魏"/>
                <a:sym typeface="Wingdings"/>
              </a:rPr>
              <a:t>STARTF_USEFILLATTRIBUTE</a:t>
            </a:r>
            <a:r>
              <a:rPr lang="zh-CN" altLang="en-US" b="0" i="0" u="none" strike="noStrike" baseline="0" dirty="0" smtClean="0">
                <a:latin typeface="Times New Roman"/>
                <a:ea typeface="华文新魏"/>
                <a:sym typeface="Wingdings"/>
              </a:rPr>
              <a:t>。否则，该成员变量将无效。</a:t>
            </a:r>
          </a:p>
          <a:p>
            <a:pPr marR="0" lvl="0" rtl="0"/>
            <a:r>
              <a:rPr lang="zh-CN" altLang="en-US" b="0" i="0" u="none" strike="noStrike" baseline="0" dirty="0" smtClean="0">
                <a:latin typeface="Times New Roman"/>
                <a:ea typeface="华文新魏"/>
              </a:rPr>
              <a:t>参数</a:t>
            </a:r>
            <a:r>
              <a:rPr lang="en-US" altLang="zh-CN" b="0" i="0" u="none" strike="noStrike" baseline="0" dirty="0" err="1" smtClean="0">
                <a:latin typeface="Times New Roman"/>
                <a:ea typeface="华文新魏"/>
              </a:rPr>
              <a:t>lpProcessInformation</a:t>
            </a:r>
            <a:r>
              <a:rPr lang="zh-CN" altLang="en-US" b="0" i="0" u="none" strike="noStrike" baseline="0" dirty="0" smtClean="0">
                <a:latin typeface="Times New Roman"/>
                <a:ea typeface="华文新魏"/>
              </a:rPr>
              <a:t>是指向结构体</a:t>
            </a:r>
            <a:r>
              <a:rPr lang="en-US" altLang="zh-CN" b="0" i="0" u="none" strike="noStrike" baseline="0" dirty="0" err="1" smtClean="0">
                <a:latin typeface="Times New Roman"/>
                <a:ea typeface="华文新魏"/>
              </a:rPr>
              <a:t>PROCESS_INFORMATION</a:t>
            </a:r>
            <a:r>
              <a:rPr lang="zh-CN" altLang="en-US" b="0" i="0" u="none" strike="noStrike" baseline="0" dirty="0" smtClean="0">
                <a:latin typeface="Times New Roman"/>
                <a:ea typeface="华文新魏"/>
              </a:rPr>
              <a:t>的指针变量。该结构体声明如下：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err="1" smtClean="0">
                <a:latin typeface="Times New Roman"/>
                <a:ea typeface="华文新魏"/>
              </a:rPr>
              <a:t>typedef</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struct</a:t>
            </a:r>
            <a:r>
              <a:rPr lang="en-US" altLang="zh-CN" b="0" i="0" u="none" strike="noStrike" baseline="0" dirty="0" smtClean="0">
                <a:latin typeface="Times New Roman"/>
                <a:ea typeface="华文新魏"/>
              </a:rPr>
              <a:t> _</a:t>
            </a:r>
            <a:r>
              <a:rPr lang="en-US" altLang="zh-CN" b="0" i="0" u="none" strike="noStrike" baseline="0" dirty="0" err="1" smtClean="0">
                <a:latin typeface="Times New Roman"/>
                <a:ea typeface="华文新魏"/>
              </a:rPr>
              <a:t>PROCESS_INFORMATION</a:t>
            </a:r>
            <a:endParaRPr lang="en-US" altLang="zh-CN"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 </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HANDLE </a:t>
            </a:r>
            <a:r>
              <a:rPr lang="en-US" altLang="zh-CN" b="0" i="0" u="none" strike="noStrike" baseline="0" dirty="0" err="1" smtClean="0">
                <a:latin typeface="Times New Roman"/>
                <a:ea typeface="华文新魏"/>
              </a:rPr>
              <a:t>hProcess</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进程句柄</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HANDLE </a:t>
            </a:r>
            <a:r>
              <a:rPr lang="en-US" altLang="zh-CN" b="0" i="0" u="none" strike="noStrike" baseline="0" dirty="0" err="1" smtClean="0">
                <a:latin typeface="Times New Roman"/>
                <a:ea typeface="华文新魏"/>
              </a:rPr>
              <a:t>hThread</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线程句柄</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DWORD</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dwProcessId</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进程</a:t>
            </a:r>
            <a:r>
              <a:rPr lang="en-US" altLang="zh-CN" b="0" i="0" u="none" strike="noStrike" baseline="0" dirty="0" smtClean="0">
                <a:latin typeface="Times New Roman"/>
                <a:ea typeface="华文新魏"/>
              </a:rPr>
              <a:t>ID</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DWORD</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dwThreadId</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线程</a:t>
            </a:r>
            <a:r>
              <a:rPr lang="en-US" altLang="zh-CN" b="0" i="0" u="none" strike="noStrike" baseline="0" dirty="0" smtClean="0">
                <a:latin typeface="Times New Roman"/>
                <a:ea typeface="华文新魏"/>
              </a:rPr>
              <a:t>ID</a:t>
            </a: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PROCESS_INFORMATION</a:t>
            </a:r>
            <a:r>
              <a:rPr lang="en-US" altLang="zh-CN" b="0" i="0" u="none" strike="noStrike" baseline="0" dirty="0" smtClean="0">
                <a:latin typeface="Times New Roman"/>
                <a:ea typeface="华文新魏"/>
              </a:rPr>
              <a:t>;</a:t>
            </a:r>
          </a:p>
          <a:p>
            <a:pPr marR="0" lvl="0" rtl="0"/>
            <a:endParaRPr lang="zh-CN" altLang="en-US" b="0" i="0" u="none" strike="noStrike" baseline="0" dirty="0" smtClean="0">
              <a:latin typeface="Times New Roman"/>
              <a:ea typeface="华文新魏"/>
            </a:endParaRPr>
          </a:p>
        </p:txBody>
      </p:sp>
      <p:graphicFrame>
        <p:nvGraphicFramePr>
          <p:cNvPr id="4" name="表格 3"/>
          <p:cNvGraphicFramePr>
            <a:graphicFrameLocks noGrp="1"/>
          </p:cNvGraphicFramePr>
          <p:nvPr>
            <p:extLst>
              <p:ext uri="{D42A27DB-BD31-4B8C-83A1-F6EECF244321}">
                <p14:modId xmlns:p14="http://schemas.microsoft.com/office/powerpoint/2010/main" val="1958870720"/>
              </p:ext>
            </p:extLst>
          </p:nvPr>
        </p:nvGraphicFramePr>
        <p:xfrm>
          <a:off x="1259632" y="1340768"/>
          <a:ext cx="6696744" cy="1422400"/>
        </p:xfrm>
        <a:graphic>
          <a:graphicData uri="http://schemas.openxmlformats.org/drawingml/2006/table">
            <a:tbl>
              <a:tblPr firstRow="1" firstCol="1" lastRow="1" lastCol="1" bandRow="1" bandCol="1">
                <a:tableStyleId>{5C22544A-7EE6-4342-B048-85BDC9FD1C3A}</a:tableStyleId>
              </a:tblPr>
              <a:tblGrid>
                <a:gridCol w="3515770"/>
                <a:gridCol w="3180974"/>
              </a:tblGrid>
              <a:tr h="0">
                <a:tc>
                  <a:txBody>
                    <a:bodyPr/>
                    <a:lstStyle/>
                    <a:p>
                      <a:pPr algn="ctr">
                        <a:lnSpc>
                          <a:spcPts val="1350"/>
                        </a:lnSpc>
                        <a:spcAft>
                          <a:spcPts val="100"/>
                        </a:spcAft>
                      </a:pPr>
                      <a:r>
                        <a:rPr lang="zh-CN" sz="900">
                          <a:effectLst/>
                        </a:rPr>
                        <a:t>取</a:t>
                      </a:r>
                      <a:r>
                        <a:rPr lang="en-US" sz="900">
                          <a:effectLst/>
                        </a:rPr>
                        <a:t>    </a:t>
                      </a:r>
                      <a:r>
                        <a:rPr lang="zh-CN" sz="900">
                          <a:effectLst/>
                        </a:rPr>
                        <a:t>值</a:t>
                      </a:r>
                      <a:endParaRPr lang="zh-CN" sz="900">
                        <a:effectLst/>
                        <a:latin typeface="Times New Roman"/>
                        <a:ea typeface="宋体"/>
                      </a:endParaRPr>
                    </a:p>
                  </a:txBody>
                  <a:tcPr marL="68580" marR="68580" marT="0" marB="0" anchor="ctr"/>
                </a:tc>
                <a:tc>
                  <a:txBody>
                    <a:bodyPr/>
                    <a:lstStyle/>
                    <a:p>
                      <a:pPr algn="ctr">
                        <a:lnSpc>
                          <a:spcPts val="1350"/>
                        </a:lnSpc>
                        <a:spcAft>
                          <a:spcPts val="100"/>
                        </a:spcAft>
                      </a:pPr>
                      <a:r>
                        <a:rPr lang="zh-CN" sz="900">
                          <a:effectLst/>
                        </a:rPr>
                        <a:t>含</a:t>
                      </a:r>
                      <a:r>
                        <a:rPr lang="en-US" sz="900">
                          <a:effectLst/>
                        </a:rPr>
                        <a:t>    </a:t>
                      </a:r>
                      <a:r>
                        <a:rPr lang="zh-CN" sz="900">
                          <a:effectLst/>
                        </a:rPr>
                        <a:t>义</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STARTF_USESIZE</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dwXSize</a:t>
                      </a:r>
                      <a:r>
                        <a:rPr lang="zh-CN" sz="900">
                          <a:effectLst/>
                        </a:rPr>
                        <a:t>和</a:t>
                      </a:r>
                      <a:r>
                        <a:rPr lang="en-US" sz="900">
                          <a:effectLst/>
                        </a:rPr>
                        <a:t>dwYSize</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STARTF_USESHOWWINDOW</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wShowWindow</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STARTF_USEPOSITION</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dwX</a:t>
                      </a:r>
                      <a:r>
                        <a:rPr lang="zh-CN" sz="900">
                          <a:effectLst/>
                        </a:rPr>
                        <a:t>和</a:t>
                      </a:r>
                      <a:r>
                        <a:rPr lang="en-US" sz="900">
                          <a:effectLst/>
                        </a:rPr>
                        <a:t>dwY</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STARTF_USECOUNTCHARS</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dwXCountChars</a:t>
                      </a:r>
                      <a:r>
                        <a:rPr lang="zh-CN" sz="900">
                          <a:effectLst/>
                        </a:rPr>
                        <a:t>和</a:t>
                      </a:r>
                      <a:r>
                        <a:rPr lang="en-US" sz="900">
                          <a:effectLst/>
                        </a:rPr>
                        <a:t>dwYCountChars</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STARTF_USEFILLATTRIBUTE</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dwFillAttribute</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STARTF_USESTDHANDLES</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使用</a:t>
                      </a:r>
                      <a:r>
                        <a:rPr lang="en-US" sz="900">
                          <a:effectLst/>
                        </a:rPr>
                        <a:t>hStdInput</a:t>
                      </a:r>
                      <a:r>
                        <a:rPr lang="zh-CN" sz="900">
                          <a:effectLst/>
                        </a:rPr>
                        <a:t>、</a:t>
                      </a:r>
                      <a:r>
                        <a:rPr lang="en-US" sz="900">
                          <a:effectLst/>
                        </a:rPr>
                        <a:t>hStdOutput</a:t>
                      </a:r>
                      <a:r>
                        <a:rPr lang="zh-CN" sz="900">
                          <a:effectLst/>
                        </a:rPr>
                        <a:t>、</a:t>
                      </a:r>
                      <a:r>
                        <a:rPr lang="en-US" sz="900">
                          <a:effectLst/>
                        </a:rPr>
                        <a:t>hStdError</a:t>
                      </a:r>
                      <a:r>
                        <a:rPr lang="zh-CN" sz="900">
                          <a:effectLst/>
                        </a:rPr>
                        <a:t>成员</a:t>
                      </a:r>
                      <a:endParaRPr lang="zh-CN" sz="900">
                        <a:effectLst/>
                        <a:latin typeface="Times New Roman"/>
                        <a:ea typeface="宋体"/>
                      </a:endParaRPr>
                    </a:p>
                  </a:txBody>
                  <a:tcPr marL="68580" marR="68580" marT="0" marB="0" anchor="ctr"/>
                </a:tc>
              </a:tr>
              <a:tr h="0">
                <a:tc>
                  <a:txBody>
                    <a:bodyPr/>
                    <a:lstStyle/>
                    <a:p>
                      <a:pPr indent="266700" algn="just">
                        <a:lnSpc>
                          <a:spcPts val="1350"/>
                        </a:lnSpc>
                        <a:spcAft>
                          <a:spcPts val="100"/>
                        </a:spcAft>
                      </a:pPr>
                      <a:r>
                        <a:rPr lang="en-US" sz="900">
                          <a:effectLst/>
                        </a:rPr>
                        <a:t>STARTF_RUN_FULLSCREEN</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dirty="0">
                          <a:effectLst/>
                        </a:rPr>
                        <a:t>以全屏方式启动程序</a:t>
                      </a:r>
                      <a:endParaRPr lang="zh-CN" sz="9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107269126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8.5.5</a:t>
            </a:r>
            <a:r>
              <a:rPr lang="zh-CN" altLang="en-US" b="0" i="0" u="none" strike="noStrike" kern="1800" baseline="0" smtClean="0">
                <a:latin typeface="Times New Roman"/>
                <a:ea typeface="楷体"/>
              </a:rPr>
              <a:t>  退出程序</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双击“退出程序”按钮，添加消息响应函数</a:t>
            </a:r>
            <a:r>
              <a:rPr lang="en-US" altLang="zh-CN" b="0" i="0" u="none" strike="noStrike" baseline="0" smtClean="0">
                <a:latin typeface="Times New Roman"/>
                <a:ea typeface="华文新魏"/>
              </a:rPr>
              <a:t>OnCancel()</a:t>
            </a:r>
            <a:r>
              <a:rPr lang="zh-CN" altLang="en-US" b="0" i="0" u="none" strike="noStrike" baseline="0" smtClean="0">
                <a:latin typeface="Times New Roman"/>
                <a:ea typeface="华文新魏"/>
              </a:rPr>
              <a:t>，代码如下：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响应函数主要调用函数</a:t>
            </a:r>
            <a:r>
              <a:rPr lang="en-US" altLang="zh-CN" b="0" i="0" u="none" strike="noStrike" baseline="0" smtClean="0">
                <a:latin typeface="Times New Roman"/>
                <a:ea typeface="华文新魏"/>
              </a:rPr>
              <a:t>closesocket()</a:t>
            </a:r>
            <a:r>
              <a:rPr lang="zh-CN" altLang="en-US" b="0" i="0" u="none" strike="noStrike" baseline="0" smtClean="0">
                <a:latin typeface="Times New Roman"/>
                <a:ea typeface="华文新魏"/>
              </a:rPr>
              <a:t>和</a:t>
            </a:r>
            <a:r>
              <a:rPr lang="en-US" altLang="zh-CN" b="0" i="0" u="none" strike="noStrike" baseline="0" smtClean="0">
                <a:latin typeface="Times New Roman"/>
                <a:ea typeface="华文新魏"/>
              </a:rPr>
              <a:t>WSACleanup()</a:t>
            </a:r>
            <a:r>
              <a:rPr lang="zh-CN" altLang="en-US" b="0" i="0" u="none" strike="noStrike" baseline="0" smtClean="0">
                <a:latin typeface="Times New Roman"/>
                <a:ea typeface="华文新魏"/>
              </a:rPr>
              <a:t>完成关闭套接字和卸载</a:t>
            </a:r>
            <a:r>
              <a:rPr lang="en-US" altLang="zh-CN" b="0" i="0" u="none" strike="noStrike" baseline="0" smtClean="0">
                <a:latin typeface="Times New Roman"/>
                <a:ea typeface="华文新魏"/>
              </a:rPr>
              <a:t>socket</a:t>
            </a:r>
            <a:r>
              <a:rPr lang="zh-CN" altLang="en-US" b="0" i="0" u="none" strike="noStrike" baseline="0" smtClean="0">
                <a:latin typeface="Times New Roman"/>
                <a:ea typeface="华文新魏"/>
              </a:rPr>
              <a:t>库的功能。</a:t>
            </a:r>
          </a:p>
        </p:txBody>
      </p:sp>
    </p:spTree>
    <p:extLst>
      <p:ext uri="{BB962C8B-B14F-4D97-AF65-F5344CB8AC3E}">
        <p14:creationId xmlns:p14="http://schemas.microsoft.com/office/powerpoint/2010/main" val="2553366124"/>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8.6</a:t>
            </a:r>
            <a:r>
              <a:rPr lang="zh-CN" altLang="en-US" b="0" i="0" u="none" strike="noStrike" kern="1800" baseline="0" smtClean="0">
                <a:latin typeface="Times New Roman"/>
                <a:ea typeface="楷体"/>
              </a:rPr>
              <a:t>  小    结</a:t>
            </a:r>
          </a:p>
        </p:txBody>
      </p:sp>
      <p:sp>
        <p:nvSpPr>
          <p:cNvPr id="3" name="文本占位符 2"/>
          <p:cNvSpPr>
            <a:spLocks noGrp="1"/>
          </p:cNvSpPr>
          <p:nvPr>
            <p:ph type="body" idx="1"/>
          </p:nvPr>
        </p:nvSpPr>
        <p:spPr/>
        <p:txBody>
          <a:bodyPr/>
          <a:lstStyle/>
          <a:p>
            <a:pPr marR="0" lvl="0" rtl="0"/>
            <a:r>
              <a:rPr lang="zh-CN" altLang="en-US" b="0" i="0" u="none" strike="noStrike" baseline="0" dirty="0" smtClean="0">
                <a:latin typeface="Times New Roman"/>
                <a:ea typeface="华文新魏"/>
              </a:rPr>
              <a:t>通过本章，用户学习了</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a:t>
            </a:r>
            <a:r>
              <a:rPr lang="en-US" altLang="zh-CN" b="0" i="0" u="none" strike="noStrike" baseline="0" dirty="0" err="1" smtClean="0">
                <a:latin typeface="Times New Roman"/>
                <a:ea typeface="华文新魏"/>
              </a:rPr>
              <a:t>POP3</a:t>
            </a:r>
            <a:r>
              <a:rPr lang="zh-CN" altLang="en-US" b="0" i="0" u="none" strike="noStrike" baseline="0" dirty="0" smtClean="0">
                <a:latin typeface="Times New Roman"/>
                <a:ea typeface="华文新魏"/>
              </a:rPr>
              <a:t>命令、一般邮件的数据格式以及服务器响应客户端请求以后返回到客户端的应答内容。读者在学习本章的实例程序时，不但可以学习在</a:t>
            </a:r>
            <a:r>
              <a:rPr lang="en-US" altLang="zh-CN" b="0" i="0" u="none" strike="noStrike" baseline="0" dirty="0" smtClean="0">
                <a:latin typeface="Times New Roman"/>
                <a:ea typeface="华文新魏"/>
              </a:rPr>
              <a:t>VC</a:t>
            </a:r>
            <a:r>
              <a:rPr lang="zh-CN" altLang="en-US" b="0" i="0" u="none" strike="noStrike" baseline="0" dirty="0" smtClean="0">
                <a:latin typeface="Times New Roman"/>
                <a:ea typeface="华文新魏"/>
              </a:rPr>
              <a:t>中怎样实现程序界面的消息响应，还可以学习邮件客户端与服务器之间的工作原理。</a:t>
            </a:r>
          </a:p>
        </p:txBody>
      </p:sp>
    </p:spTree>
    <p:extLst>
      <p:ext uri="{BB962C8B-B14F-4D97-AF65-F5344CB8AC3E}">
        <p14:creationId xmlns:p14="http://schemas.microsoft.com/office/powerpoint/2010/main" val="14142791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70000" lnSpcReduction="20000"/>
          </a:bodyPr>
          <a:lstStyle/>
          <a:p>
            <a:pPr marR="0" lvl="0" rtl="0"/>
            <a:r>
              <a:rPr lang="zh-CN" altLang="en-US" b="0" i="0" u="none" strike="noStrike" baseline="0" dirty="0" smtClean="0">
                <a:latin typeface="Times New Roman"/>
                <a:ea typeface="华文新魏"/>
              </a:rPr>
              <a:t>该结构体主要用于保存进程的相关信息。其他参数均可以默认设置为</a:t>
            </a:r>
            <a:r>
              <a:rPr lang="en-US" altLang="zh-CN" b="0" i="0" u="none" strike="noStrike" baseline="0" dirty="0" smtClean="0">
                <a:latin typeface="Times New Roman"/>
                <a:ea typeface="华文新魏"/>
              </a:rPr>
              <a:t>NULL</a:t>
            </a:r>
            <a:r>
              <a:rPr lang="zh-CN" altLang="en-US" b="0" i="0" u="none" strike="noStrike" baseline="0" dirty="0" smtClean="0">
                <a:latin typeface="Times New Roman"/>
                <a:ea typeface="华文新魏"/>
              </a:rPr>
              <a:t>。例如，调用操作系统的记事本程序。代码如下：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STARTUPINFO</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sizeof</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定义结构体变量</a:t>
            </a: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PROCESS_INFORMATION</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pi;</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定义结构体对象</a:t>
            </a: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CString</a:t>
            </a:r>
            <a:r>
              <a:rPr lang="en-US" altLang="zh-CN" b="0" i="0" u="none" strike="noStrike" baseline="0" dirty="0" smtClean="0">
                <a:latin typeface="Times New Roman"/>
                <a:ea typeface="华文新魏"/>
              </a:rPr>
              <a:t> </a:t>
            </a:r>
            <a:r>
              <a:rPr lang="zh-CN" altLang="en-US" b="0" i="0" u="none" strike="noStrike" baseline="-25000" dirty="0" smtClean="0">
                <a:latin typeface="Times New Roman"/>
                <a:ea typeface="华文新魏"/>
              </a:rPr>
              <a:t>*</a:t>
            </a:r>
            <a:r>
              <a:rPr lang="en-US" altLang="zh-CN" b="0" i="0" u="none" strike="noStrike" baseline="0" dirty="0" err="1" smtClean="0">
                <a:latin typeface="Times New Roman"/>
                <a:ea typeface="华文新魏"/>
              </a:rPr>
              <a:t>str</a:t>
            </a:r>
            <a:r>
              <a:rPr lang="en-US" altLang="zh-CN" b="0" i="0" u="none" strike="noStrike" baseline="0" dirty="0" smtClean="0">
                <a:latin typeface="Times New Roman"/>
                <a:ea typeface="华文新魏"/>
              </a:rPr>
              <a:t>="notepad</a:t>
            </a:r>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记事本名称</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CreateProcess</a:t>
            </a:r>
            <a:r>
              <a:rPr lang="en-US" altLang="zh-CN" b="0" i="0" u="none" strike="noStrike" baseline="0" dirty="0" smtClean="0">
                <a:latin typeface="Times New Roman"/>
                <a:ea typeface="华文新魏"/>
              </a:rPr>
              <a:t>(NULL,str,NULL,NULL,false,NULL,NULL,NULL,&amp;</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,&amp;pi);</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调用函数打开记事本程序</a:t>
            </a: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3304711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77500" lnSpcReduction="20000"/>
          </a:bodyPr>
          <a:lstStyle/>
          <a:p>
            <a:pPr marR="0" lvl="0" rtl="0"/>
            <a:r>
              <a:rPr lang="zh-CN" altLang="en-US" b="0" i="0" u="none" strike="noStrike" baseline="0" dirty="0" smtClean="0">
                <a:latin typeface="Times New Roman"/>
                <a:ea typeface="华文新魏"/>
              </a:rPr>
              <a:t>同样的道理，用户在本例中，也可以使用函数</a:t>
            </a:r>
            <a:r>
              <a:rPr lang="en-US" altLang="zh-CN" b="0" i="0" u="none" strike="noStrike" baseline="0" dirty="0" err="1" smtClean="0">
                <a:latin typeface="Times New Roman"/>
                <a:ea typeface="华文新魏"/>
              </a:rPr>
              <a:t>CreateProcess</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调用邮件收发程序。代码如下：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STARTUPINFO</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sizeof</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定义结构体变量</a:t>
            </a: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PROCESS_INFORMATION</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pi;</a:t>
            </a:r>
            <a:r>
              <a:rPr lang="zh-CN" altLang="en-US" b="0" i="0" u="none" strike="noStrike" baseline="0" dirty="0" smtClean="0">
                <a:latin typeface="Times New Roman"/>
                <a:ea typeface="华文新魏"/>
              </a:rPr>
              <a:t>					</a:t>
            </a: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CString</a:t>
            </a:r>
            <a:r>
              <a:rPr lang="en-US" altLang="zh-CN" b="0" i="0" u="none" strike="noStrike" baseline="0" dirty="0" smtClean="0">
                <a:latin typeface="Times New Roman"/>
                <a:ea typeface="华文新魏"/>
              </a:rPr>
              <a:t> </a:t>
            </a:r>
            <a:r>
              <a:rPr lang="zh-CN" altLang="en-US" b="0" i="0" u="none" strike="noStrike" baseline="-25000" dirty="0" smtClean="0">
                <a:latin typeface="Times New Roman"/>
                <a:ea typeface="华文新魏"/>
              </a:rPr>
              <a:t>*</a:t>
            </a:r>
            <a:r>
              <a:rPr lang="en-US" altLang="zh-CN" b="0" i="0" u="none" strike="noStrike" baseline="0" dirty="0" err="1" smtClean="0">
                <a:latin typeface="Times New Roman"/>
                <a:ea typeface="华文新魏"/>
              </a:rPr>
              <a:t>str</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mailto:lymlrl@163.com</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打开邮件程序的系统命令</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CreateProcess</a:t>
            </a:r>
            <a:r>
              <a:rPr lang="en-US" altLang="zh-CN" b="0" i="0" u="none" strike="noStrike" baseline="0" dirty="0" smtClean="0">
                <a:latin typeface="Times New Roman"/>
                <a:ea typeface="华文新魏"/>
              </a:rPr>
              <a:t>(NULL,str,NULL,NULL,false,NULL,NULL,NULL,&amp;</a:t>
            </a:r>
            <a:r>
              <a:rPr lang="en-US" altLang="zh-CN" b="0" i="0" u="none" strike="noStrike" baseline="0" dirty="0" err="1" smtClean="0">
                <a:latin typeface="Times New Roman"/>
                <a:ea typeface="华文新魏"/>
              </a:rPr>
              <a:t>si</a:t>
            </a:r>
            <a:r>
              <a:rPr lang="en-US" altLang="zh-CN" b="0" i="0" u="none" strike="noStrike" baseline="0" dirty="0" smtClean="0">
                <a:latin typeface="Times New Roman"/>
                <a:ea typeface="华文新魏"/>
              </a:rPr>
              <a:t>,&amp;pi);</a:t>
            </a:r>
            <a:r>
              <a:rPr lang="zh-CN" altLang="en-US" b="0" i="0" u="none" strike="noStrike" baseline="0" dirty="0" smtClean="0">
                <a:latin typeface="Times New Roman"/>
                <a:ea typeface="华文新魏"/>
              </a:rPr>
              <a:t>	</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调用函数打开记事本程序</a:t>
            </a: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16638996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．使用</a:t>
            </a:r>
            <a:r>
              <a:rPr lang="en-US" altLang="zh-CN" b="0" i="0" u="none" strike="noStrike" kern="1800" baseline="0" smtClean="0">
                <a:latin typeface="Times New Roman"/>
                <a:ea typeface="楷体"/>
              </a:rPr>
              <a:t>ShellExecute()</a:t>
            </a:r>
            <a:r>
              <a:rPr lang="zh-CN" altLang="en-US" b="0" i="0" u="none" strike="noStrike" kern="1800" baseline="0" smtClean="0">
                <a:latin typeface="Times New Roman"/>
                <a:ea typeface="楷体"/>
              </a:rPr>
              <a:t>函数</a:t>
            </a:r>
          </a:p>
        </p:txBody>
      </p:sp>
      <p:sp>
        <p:nvSpPr>
          <p:cNvPr id="3" name="文本占位符 2"/>
          <p:cNvSpPr>
            <a:spLocks noGrp="1"/>
          </p:cNvSpPr>
          <p:nvPr>
            <p:ph type="body" idx="1"/>
          </p:nvPr>
        </p:nvSpPr>
        <p:spPr/>
        <p:txBody>
          <a:bodyPr>
            <a:normAutofit fontScale="55000" lnSpcReduction="20000"/>
          </a:bodyPr>
          <a:lstStyle/>
          <a:p>
            <a:pPr marR="0" lvl="0" rtl="0"/>
            <a:r>
              <a:rPr lang="zh-CN" altLang="en-US" b="0" i="0" u="none" strike="noStrike" baseline="0" dirty="0" smtClean="0">
                <a:latin typeface="Times New Roman"/>
                <a:ea typeface="华文新魏"/>
              </a:rPr>
              <a:t>在</a:t>
            </a:r>
            <a:r>
              <a:rPr lang="en-US" altLang="zh-CN" b="0" i="0" u="none" strike="noStrike" baseline="0" dirty="0" err="1" smtClean="0">
                <a:latin typeface="Times New Roman"/>
                <a:ea typeface="华文新魏"/>
              </a:rPr>
              <a:t>MFC</a:t>
            </a:r>
            <a:r>
              <a:rPr lang="zh-CN" altLang="en-US" b="0" i="0" u="none" strike="noStrike" baseline="0" dirty="0" smtClean="0">
                <a:latin typeface="Times New Roman"/>
                <a:ea typeface="华文新魏"/>
              </a:rPr>
              <a:t>编程中，除了函数</a:t>
            </a:r>
            <a:r>
              <a:rPr lang="en-US" altLang="zh-CN" b="0" i="0" u="none" strike="noStrike" baseline="0" dirty="0" err="1" smtClean="0">
                <a:latin typeface="Times New Roman"/>
                <a:ea typeface="华文新魏"/>
              </a:rPr>
              <a:t>CreateProcess</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以外，还可以调用函数</a:t>
            </a:r>
            <a:r>
              <a:rPr lang="en-US" altLang="zh-CN" b="0" i="0" u="none" strike="noStrike" baseline="0" dirty="0" err="1" smtClean="0">
                <a:latin typeface="Times New Roman"/>
                <a:ea typeface="华文新魏"/>
              </a:rPr>
              <a:t>ShellExecute</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实现相同的功能。该函数原型如下：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err="1" smtClean="0">
                <a:latin typeface="Times New Roman"/>
                <a:ea typeface="华文新魏"/>
              </a:rPr>
              <a:t>HINSTANCE</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ShellExecute</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HWND</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hwnd</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父窗口句柄</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LPCTSTR</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lpOperation</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将要进行的操作形式</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LPCTSTR</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lpFile</a:t>
            </a:r>
            <a:r>
              <a:rPr lang="en-US" altLang="zh-CN" b="0" i="0" u="none" strike="noStrike" baseline="0" dirty="0" smtClean="0">
                <a:latin typeface="Times New Roman"/>
                <a:ea typeface="华文新魏"/>
              </a:rPr>
              <a:t>, </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目录文件名称或文件路径</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LPCTSTR</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lpParameters</a:t>
            </a:r>
            <a:r>
              <a:rPr lang="en-US" altLang="zh-CN" b="0" i="0" u="none" strike="noStrike" baseline="0" dirty="0" smtClean="0">
                <a:latin typeface="Times New Roman"/>
                <a:ea typeface="华文新魏"/>
              </a:rPr>
              <a:t>, </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传递的参数</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LPCTSTR</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lpDirectory</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endParaRPr lang="en-US" altLang="zh-CN"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一般为</a:t>
            </a:r>
            <a:r>
              <a:rPr lang="en-US" altLang="zh-CN" b="0" i="0" u="none" strike="noStrike" baseline="0" dirty="0" smtClean="0">
                <a:latin typeface="Times New Roman"/>
                <a:ea typeface="华文新魏"/>
              </a:rPr>
              <a:t>NULL</a:t>
            </a:r>
          </a:p>
          <a:p>
            <a:pPr marR="0" lvl="0" rtl="0"/>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INT</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nShowCmd</a:t>
            </a:r>
            <a:r>
              <a:rPr lang="zh-CN" altLang="en-US" b="0" i="0" u="none" strike="noStrike" baseline="0" dirty="0" smtClean="0">
                <a:latin typeface="Times New Roman"/>
                <a:ea typeface="华文新魏"/>
              </a:rPr>
              <a:t>	</a:t>
            </a:r>
            <a:endParaRPr lang="en-US" altLang="zh-CN"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显示方式</a:t>
            </a:r>
          </a:p>
          <a:p>
            <a:pPr marR="0" lvl="0" rtl="0"/>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该函数执行成功会返回调用程序的应用程序指针，否则返回错误代码。部分错误代码如表</a:t>
            </a:r>
            <a:r>
              <a:rPr lang="en-US" altLang="zh-CN" b="0" i="0" u="none" strike="noStrike" baseline="0" dirty="0" smtClean="0">
                <a:latin typeface="Times New Roman"/>
                <a:ea typeface="华文新魏"/>
              </a:rPr>
              <a:t>8.2</a:t>
            </a:r>
            <a:r>
              <a:rPr lang="zh-CN" altLang="en-US" b="0" i="0" u="none" strike="noStrike" baseline="0" dirty="0" smtClean="0">
                <a:latin typeface="Times New Roman"/>
                <a:ea typeface="华文新魏"/>
              </a:rPr>
              <a:t>所示。</a:t>
            </a:r>
          </a:p>
        </p:txBody>
      </p:sp>
    </p:spTree>
    <p:extLst>
      <p:ext uri="{BB962C8B-B14F-4D97-AF65-F5344CB8AC3E}">
        <p14:creationId xmlns:p14="http://schemas.microsoft.com/office/powerpoint/2010/main" val="19066150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zh-CN" altLang="en-US" b="0" i="0" u="none" strike="noStrike" kern="1800" baseline="0" smtClean="0">
                <a:latin typeface="Times New Roman"/>
                <a:ea typeface="楷体"/>
              </a:rPr>
              <a:t>表</a:t>
            </a:r>
            <a:r>
              <a:rPr lang="en-US" altLang="zh-CN" b="0" i="0" u="none" strike="noStrike" kern="1800" baseline="0" smtClean="0">
                <a:latin typeface="Times New Roman"/>
                <a:ea typeface="楷体"/>
              </a:rPr>
              <a:t>8.2</a:t>
            </a:r>
            <a:r>
              <a:rPr lang="zh-CN" altLang="en-US" b="0" i="0" u="none" strike="noStrike" kern="1800" baseline="0" smtClean="0">
                <a:latin typeface="Times New Roman"/>
                <a:ea typeface="楷体"/>
              </a:rPr>
              <a:t>  部分错误代码</a:t>
            </a:r>
          </a:p>
        </p:txBody>
      </p:sp>
      <p:graphicFrame>
        <p:nvGraphicFramePr>
          <p:cNvPr id="4" name="表格 3"/>
          <p:cNvGraphicFramePr>
            <a:graphicFrameLocks noGrp="1"/>
          </p:cNvGraphicFramePr>
          <p:nvPr>
            <p:extLst>
              <p:ext uri="{D42A27DB-BD31-4B8C-83A1-F6EECF244321}">
                <p14:modId xmlns:p14="http://schemas.microsoft.com/office/powerpoint/2010/main" val="3322019072"/>
              </p:ext>
            </p:extLst>
          </p:nvPr>
        </p:nvGraphicFramePr>
        <p:xfrm>
          <a:off x="1547664" y="2492896"/>
          <a:ext cx="5607199" cy="1740239"/>
        </p:xfrm>
        <a:graphic>
          <a:graphicData uri="http://schemas.openxmlformats.org/drawingml/2006/table">
            <a:tbl>
              <a:tblPr firstRow="1" firstCol="1" lastRow="1" lastCol="1" bandRow="1" bandCol="1">
                <a:tableStyleId>{5C22544A-7EE6-4342-B048-85BDC9FD1C3A}</a:tableStyleId>
              </a:tblPr>
              <a:tblGrid>
                <a:gridCol w="2789469"/>
                <a:gridCol w="2817730"/>
              </a:tblGrid>
              <a:tr h="287774">
                <a:tc>
                  <a:txBody>
                    <a:bodyPr/>
                    <a:lstStyle/>
                    <a:p>
                      <a:pPr algn="ctr">
                        <a:lnSpc>
                          <a:spcPts val="1350"/>
                        </a:lnSpc>
                        <a:spcAft>
                          <a:spcPts val="100"/>
                        </a:spcAft>
                      </a:pPr>
                      <a:r>
                        <a:rPr lang="zh-CN" sz="900">
                          <a:effectLst/>
                        </a:rPr>
                        <a:t>错 误 代 码</a:t>
                      </a:r>
                      <a:endParaRPr lang="zh-CN" sz="900">
                        <a:effectLst/>
                        <a:latin typeface="Times New Roman"/>
                        <a:ea typeface="宋体"/>
                      </a:endParaRPr>
                    </a:p>
                  </a:txBody>
                  <a:tcPr marL="68580" marR="68580" marT="0" marB="0" anchor="ctr"/>
                </a:tc>
                <a:tc>
                  <a:txBody>
                    <a:bodyPr/>
                    <a:lstStyle/>
                    <a:p>
                      <a:pPr algn="ctr">
                        <a:lnSpc>
                          <a:spcPts val="1350"/>
                        </a:lnSpc>
                        <a:spcAft>
                          <a:spcPts val="100"/>
                        </a:spcAft>
                      </a:pPr>
                      <a:r>
                        <a:rPr lang="zh-CN" sz="900">
                          <a:effectLst/>
                        </a:rPr>
                        <a:t>意</a:t>
                      </a:r>
                      <a:r>
                        <a:rPr lang="en-US" sz="900">
                          <a:effectLst/>
                        </a:rPr>
                        <a:t>    </a:t>
                      </a:r>
                      <a:r>
                        <a:rPr lang="zh-CN" sz="900">
                          <a:effectLst/>
                        </a:rPr>
                        <a:t>义</a:t>
                      </a:r>
                      <a:endParaRPr lang="zh-CN" sz="900">
                        <a:effectLst/>
                        <a:latin typeface="Times New Roman"/>
                        <a:ea typeface="宋体"/>
                      </a:endParaRPr>
                    </a:p>
                  </a:txBody>
                  <a:tcPr marL="68580" marR="68580" marT="0" marB="0" anchor="ctr"/>
                </a:tc>
              </a:tr>
              <a:tr h="290493">
                <a:tc>
                  <a:txBody>
                    <a:bodyPr/>
                    <a:lstStyle/>
                    <a:p>
                      <a:pPr indent="266700" algn="just">
                        <a:lnSpc>
                          <a:spcPts val="1350"/>
                        </a:lnSpc>
                        <a:spcAft>
                          <a:spcPts val="100"/>
                        </a:spcAft>
                      </a:pPr>
                      <a:r>
                        <a:rPr lang="en-US" sz="900">
                          <a:effectLst/>
                        </a:rPr>
                        <a:t>ERROR_FILE_NOT_FOUND</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找不到相应文件</a:t>
                      </a:r>
                      <a:endParaRPr lang="zh-CN" sz="900">
                        <a:effectLst/>
                        <a:latin typeface="Times New Roman"/>
                        <a:ea typeface="宋体"/>
                      </a:endParaRPr>
                    </a:p>
                  </a:txBody>
                  <a:tcPr marL="68580" marR="68580" marT="0" marB="0" anchor="ctr"/>
                </a:tc>
              </a:tr>
              <a:tr h="290493">
                <a:tc>
                  <a:txBody>
                    <a:bodyPr/>
                    <a:lstStyle/>
                    <a:p>
                      <a:pPr indent="266700" algn="just">
                        <a:lnSpc>
                          <a:spcPts val="1350"/>
                        </a:lnSpc>
                        <a:spcAft>
                          <a:spcPts val="100"/>
                        </a:spcAft>
                      </a:pPr>
                      <a:r>
                        <a:rPr lang="en-US" sz="900">
                          <a:effectLst/>
                        </a:rPr>
                        <a:t>ERROR_PATH_NOT_FOUND</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找不到所需路径</a:t>
                      </a:r>
                      <a:endParaRPr lang="zh-CN" sz="900">
                        <a:effectLst/>
                        <a:latin typeface="Times New Roman"/>
                        <a:ea typeface="宋体"/>
                      </a:endParaRPr>
                    </a:p>
                  </a:txBody>
                  <a:tcPr marL="68580" marR="68580" marT="0" marB="0" anchor="ctr"/>
                </a:tc>
              </a:tr>
              <a:tr h="290493">
                <a:tc>
                  <a:txBody>
                    <a:bodyPr/>
                    <a:lstStyle/>
                    <a:p>
                      <a:pPr indent="266700" algn="just">
                        <a:lnSpc>
                          <a:spcPts val="1350"/>
                        </a:lnSpc>
                        <a:spcAft>
                          <a:spcPts val="100"/>
                        </a:spcAft>
                      </a:pPr>
                      <a:r>
                        <a:rPr lang="en-US" sz="900">
                          <a:effectLst/>
                        </a:rPr>
                        <a:t>ERROR_BAD_FORMAT</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无效的</a:t>
                      </a:r>
                      <a:r>
                        <a:rPr lang="en-US" sz="900">
                          <a:effectLst/>
                        </a:rPr>
                        <a:t>.exe</a:t>
                      </a:r>
                      <a:r>
                        <a:rPr lang="zh-CN" sz="900">
                          <a:effectLst/>
                        </a:rPr>
                        <a:t>文件</a:t>
                      </a:r>
                      <a:endParaRPr lang="zh-CN" sz="900">
                        <a:effectLst/>
                        <a:latin typeface="Times New Roman"/>
                        <a:ea typeface="宋体"/>
                      </a:endParaRPr>
                    </a:p>
                  </a:txBody>
                  <a:tcPr marL="68580" marR="68580" marT="0" marB="0" anchor="ctr"/>
                </a:tc>
              </a:tr>
              <a:tr h="290493">
                <a:tc>
                  <a:txBody>
                    <a:bodyPr/>
                    <a:lstStyle/>
                    <a:p>
                      <a:pPr indent="266700" algn="just">
                        <a:lnSpc>
                          <a:spcPts val="1350"/>
                        </a:lnSpc>
                        <a:spcAft>
                          <a:spcPts val="100"/>
                        </a:spcAft>
                      </a:pPr>
                      <a:r>
                        <a:rPr lang="en-US" sz="900">
                          <a:effectLst/>
                        </a:rPr>
                        <a:t>SE_ERR_ASSOCINCOMPLETE</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a:effectLst/>
                        </a:rPr>
                        <a:t>无效的文件名</a:t>
                      </a:r>
                      <a:endParaRPr lang="zh-CN" sz="900">
                        <a:effectLst/>
                        <a:latin typeface="Times New Roman"/>
                        <a:ea typeface="宋体"/>
                      </a:endParaRPr>
                    </a:p>
                  </a:txBody>
                  <a:tcPr marL="68580" marR="68580" marT="0" marB="0" anchor="ctr"/>
                </a:tc>
              </a:tr>
              <a:tr h="290493">
                <a:tc>
                  <a:txBody>
                    <a:bodyPr/>
                    <a:lstStyle/>
                    <a:p>
                      <a:pPr indent="266700" algn="just">
                        <a:lnSpc>
                          <a:spcPts val="1350"/>
                        </a:lnSpc>
                        <a:spcAft>
                          <a:spcPts val="100"/>
                        </a:spcAft>
                      </a:pPr>
                      <a:r>
                        <a:rPr lang="en-US" sz="900">
                          <a:effectLst/>
                        </a:rPr>
                        <a:t>0 </a:t>
                      </a:r>
                      <a:endParaRPr lang="zh-CN" sz="900">
                        <a:effectLst/>
                        <a:latin typeface="Times New Roman"/>
                        <a:ea typeface="宋体"/>
                      </a:endParaRPr>
                    </a:p>
                  </a:txBody>
                  <a:tcPr marL="68580" marR="68580" marT="0" marB="0" anchor="ctr"/>
                </a:tc>
                <a:tc>
                  <a:txBody>
                    <a:bodyPr/>
                    <a:lstStyle/>
                    <a:p>
                      <a:pPr indent="266700" algn="just">
                        <a:lnSpc>
                          <a:spcPts val="1350"/>
                        </a:lnSpc>
                        <a:spcAft>
                          <a:spcPts val="100"/>
                        </a:spcAft>
                      </a:pPr>
                      <a:r>
                        <a:rPr lang="zh-CN" sz="900" dirty="0">
                          <a:effectLst/>
                        </a:rPr>
                        <a:t>操作系统的内存溢出</a:t>
                      </a:r>
                      <a:endParaRPr lang="zh-CN" sz="9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17463862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92500" lnSpcReduction="10000"/>
          </a:bodyPr>
          <a:lstStyle/>
          <a:p>
            <a:pPr marR="0" lvl="0" rtl="0"/>
            <a:r>
              <a:rPr lang="zh-CN" altLang="en-US" b="0" i="0" u="none" strike="noStrike" baseline="0" dirty="0" smtClean="0">
                <a:latin typeface="Times New Roman"/>
                <a:ea typeface="华文新魏"/>
              </a:rPr>
              <a:t>该函数各个参数的说明已在函数原型中标出。使用该函数调用操作系统自带的邮件发送程序，代码如下：</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以上代码是使用</a:t>
            </a:r>
            <a:r>
              <a:rPr lang="en-US" altLang="zh-CN" b="0" i="0" u="none" strike="noStrike" baseline="0" dirty="0" smtClean="0">
                <a:latin typeface="Times New Roman"/>
                <a:ea typeface="华文新魏"/>
              </a:rPr>
              <a:t>C</a:t>
            </a:r>
            <a:r>
              <a:rPr lang="zh-CN" altLang="en-US" b="0" i="0" u="none" strike="noStrike" baseline="0" dirty="0" smtClean="0">
                <a:latin typeface="Times New Roman"/>
                <a:ea typeface="华文新魏"/>
              </a:rPr>
              <a:t>语言编写，并且使用命令行窗口界面，目的是为了让用户了解整个调用过程。在随书光盘的第</a:t>
            </a:r>
            <a:r>
              <a:rPr lang="en-US" altLang="zh-CN" b="0" i="0" u="none" strike="noStrike" baseline="0" dirty="0" smtClean="0">
                <a:latin typeface="Times New Roman"/>
                <a:ea typeface="华文新魏"/>
              </a:rPr>
              <a:t>8</a:t>
            </a:r>
            <a:r>
              <a:rPr lang="zh-CN" altLang="en-US" b="0" i="0" u="none" strike="noStrike" baseline="0" dirty="0" smtClean="0">
                <a:latin typeface="Times New Roman"/>
                <a:ea typeface="华文新魏"/>
              </a:rPr>
              <a:t>章中附有代码，请用户自行参考。此段代码在</a:t>
            </a:r>
            <a:r>
              <a:rPr lang="en-US" altLang="zh-CN" b="0" i="0" u="none" strike="noStrike" baseline="0" dirty="0" smtClean="0">
                <a:latin typeface="Times New Roman"/>
                <a:ea typeface="华文新魏"/>
              </a:rPr>
              <a:t>VC</a:t>
            </a:r>
            <a:r>
              <a:rPr lang="zh-CN" altLang="en-US" b="0" i="0" u="none" strike="noStrike" baseline="0" dirty="0" smtClean="0">
                <a:latin typeface="Times New Roman"/>
                <a:ea typeface="华文新魏"/>
              </a:rPr>
              <a:t>中编译后的结果，如图</a:t>
            </a:r>
            <a:r>
              <a:rPr lang="en-US" altLang="zh-CN" b="0" i="0" u="none" strike="noStrike" baseline="0" dirty="0" smtClean="0">
                <a:latin typeface="Times New Roman"/>
                <a:ea typeface="华文新魏"/>
              </a:rPr>
              <a:t>8.3</a:t>
            </a:r>
            <a:r>
              <a:rPr lang="zh-CN" altLang="en-US" b="0" i="0" u="none" strike="noStrike" baseline="0" dirty="0" smtClean="0">
                <a:latin typeface="Times New Roman"/>
                <a:ea typeface="华文新魏"/>
              </a:rPr>
              <a:t>所示。用户在运行界面</a:t>
            </a:r>
            <a:r>
              <a:rPr lang="en-US" altLang="zh-CN" b="0" i="0" u="none" strike="noStrike" baseline="0" dirty="0" smtClean="0">
                <a:latin typeface="Times New Roman"/>
                <a:ea typeface="华文新魏"/>
              </a:rPr>
              <a:t>1</a:t>
            </a:r>
            <a:r>
              <a:rPr lang="zh-CN" altLang="en-US" b="0" i="0" u="none" strike="noStrike" baseline="0" dirty="0" smtClean="0">
                <a:latin typeface="Times New Roman"/>
                <a:ea typeface="华文新魏"/>
              </a:rPr>
              <a:t>中输入字符</a:t>
            </a:r>
            <a:r>
              <a:rPr lang="en-US" altLang="zh-CN" b="0" i="0" u="none" strike="noStrike" baseline="0" dirty="0" smtClean="0">
                <a:latin typeface="Times New Roman"/>
                <a:ea typeface="华文新魏"/>
              </a:rPr>
              <a:t>Y</a:t>
            </a:r>
            <a:r>
              <a:rPr lang="zh-CN" altLang="en-US" b="0" i="0" u="none" strike="noStrike" baseline="0" dirty="0" smtClean="0">
                <a:latin typeface="Times New Roman"/>
                <a:ea typeface="华文新魏"/>
              </a:rPr>
              <a:t>或</a:t>
            </a:r>
            <a:r>
              <a:rPr lang="en-US" altLang="zh-CN" b="0" i="0" u="none" strike="noStrike" baseline="0" dirty="0" smtClean="0">
                <a:latin typeface="Times New Roman"/>
                <a:ea typeface="华文新魏"/>
              </a:rPr>
              <a:t>y</a:t>
            </a:r>
            <a:r>
              <a:rPr lang="zh-CN" altLang="en-US" b="0" i="0" u="none" strike="noStrike" baseline="0" dirty="0" smtClean="0">
                <a:latin typeface="Times New Roman"/>
                <a:ea typeface="华文新魏"/>
              </a:rPr>
              <a:t>，然后按下</a:t>
            </a:r>
            <a:r>
              <a:rPr lang="en-US" altLang="zh-CN" b="0" i="0" u="none" strike="noStrike" baseline="0" dirty="0" smtClean="0">
                <a:latin typeface="Times New Roman"/>
                <a:ea typeface="华文新魏"/>
              </a:rPr>
              <a:t>Enter</a:t>
            </a:r>
            <a:r>
              <a:rPr lang="zh-CN" altLang="en-US" b="0" i="0" u="none" strike="noStrike" baseline="0" dirty="0" smtClean="0">
                <a:latin typeface="Times New Roman"/>
                <a:ea typeface="华文新魏"/>
              </a:rPr>
              <a:t>键。程序提示邮件程序正在打开，当邮件程序打开以后，实例程序会提示已经打开邮件程序，如图</a:t>
            </a:r>
            <a:r>
              <a:rPr lang="en-US" altLang="zh-CN" b="0" i="0" u="none" strike="noStrike" baseline="0" dirty="0" smtClean="0">
                <a:latin typeface="Times New Roman"/>
                <a:ea typeface="华文新魏"/>
              </a:rPr>
              <a:t>8.4</a:t>
            </a:r>
            <a:r>
              <a:rPr lang="zh-CN" altLang="en-US" b="0" i="0" u="none" strike="noStrike" baseline="0" dirty="0" smtClean="0">
                <a:latin typeface="Times New Roman"/>
                <a:ea typeface="华文新魏"/>
              </a:rPr>
              <a:t>所示。</a:t>
            </a:r>
          </a:p>
        </p:txBody>
      </p:sp>
    </p:spTree>
    <p:extLst>
      <p:ext uri="{BB962C8B-B14F-4D97-AF65-F5344CB8AC3E}">
        <p14:creationId xmlns:p14="http://schemas.microsoft.com/office/powerpoint/2010/main" val="13059283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1484784"/>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8.3</a:t>
            </a:r>
            <a:r>
              <a:rPr lang="zh-CN" altLang="en-US" b="0" i="0" u="none" strike="noStrike" kern="1800" baseline="0" dirty="0" smtClean="0">
                <a:latin typeface="Times New Roman"/>
                <a:ea typeface="楷体"/>
              </a:rPr>
              <a:t>  运行界面</a:t>
            </a:r>
            <a:r>
              <a:rPr lang="en-US" altLang="zh-CN" b="0" i="0" u="none" strike="noStrike" kern="1800" baseline="0" dirty="0" smtClean="0">
                <a:latin typeface="Times New Roman"/>
                <a:ea typeface="楷体"/>
              </a:rPr>
              <a:t>1</a:t>
            </a:r>
            <a:endParaRPr lang="zh-CN" altLang="en-US" b="0" i="0" u="none" strike="noStrike" kern="1800" baseline="0" dirty="0" smtClean="0">
              <a:latin typeface="Times New Roman"/>
              <a:ea typeface="楷体"/>
            </a:endParaRPr>
          </a:p>
        </p:txBody>
      </p:sp>
      <p:pic>
        <p:nvPicPr>
          <p:cNvPr id="5122" name="Picture 2" descr="C:\Users\ADMINI~1\AppData\Local\Temp\SNAGHTML1c74208.PNG"/>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915816" y="2852936"/>
            <a:ext cx="3121521" cy="1618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692709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31640" y="332656"/>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8.4</a:t>
            </a:r>
            <a:r>
              <a:rPr lang="zh-CN" altLang="en-US" b="0" i="0" u="none" strike="noStrike" kern="1800" baseline="0" dirty="0" smtClean="0">
                <a:latin typeface="Times New Roman"/>
                <a:ea typeface="楷体"/>
              </a:rPr>
              <a:t>  运行界面</a:t>
            </a:r>
            <a:r>
              <a:rPr lang="en-US" altLang="zh-CN" b="0" i="0" u="none" strike="noStrike" kern="1800" baseline="0" dirty="0" smtClean="0">
                <a:latin typeface="Times New Roman"/>
                <a:ea typeface="楷体"/>
              </a:rPr>
              <a:t>2</a:t>
            </a:r>
            <a:endParaRPr lang="zh-CN" altLang="en-US" b="0" i="0" u="none" strike="noStrike" kern="1800" baseline="0" dirty="0" smtClean="0">
              <a:latin typeface="Times New Roman"/>
              <a:ea typeface="楷体"/>
            </a:endParaRPr>
          </a:p>
        </p:txBody>
      </p:sp>
      <p:sp>
        <p:nvSpPr>
          <p:cNvPr id="3" name="文本占位符 2"/>
          <p:cNvSpPr>
            <a:spLocks noGrp="1"/>
          </p:cNvSpPr>
          <p:nvPr>
            <p:ph type="body" idx="1"/>
          </p:nvPr>
        </p:nvSpPr>
        <p:spPr>
          <a:xfrm>
            <a:off x="1043608" y="4005064"/>
            <a:ext cx="7643192" cy="2520280"/>
          </a:xfrm>
        </p:spPr>
        <p:txBody>
          <a:bodyPr>
            <a:normAutofit fontScale="92500" lnSpcReduction="20000"/>
          </a:bodyPr>
          <a:lstStyle/>
          <a:p>
            <a:pPr marR="0" lvl="0" rtl="0"/>
            <a:r>
              <a:rPr lang="zh-CN" altLang="en-US" b="1" i="0" u="none" strike="noStrike" baseline="0" dirty="0" smtClean="0">
                <a:latin typeface="Times New Roman"/>
                <a:ea typeface="华文新魏"/>
                <a:sym typeface="Wingdings"/>
              </a:rPr>
              <a:t></a:t>
            </a:r>
            <a:r>
              <a:rPr lang="zh-CN" altLang="en-US" b="0" i="0" u="none" strike="noStrike" baseline="0" dirty="0" smtClean="0">
                <a:latin typeface="Times New Roman"/>
                <a:ea typeface="黑体"/>
                <a:sym typeface="Wingdings"/>
              </a:rPr>
              <a:t>注意：</a:t>
            </a:r>
            <a:r>
              <a:rPr lang="zh-CN" altLang="en-US" b="0" i="0" u="none" strike="noStrike" baseline="0" dirty="0" smtClean="0">
                <a:latin typeface="Times New Roman"/>
                <a:ea typeface="华文新魏"/>
                <a:sym typeface="Wingdings"/>
              </a:rPr>
              <a:t>在程序中为了模拟计算机的工作，所以笔者使用了</a:t>
            </a:r>
            <a:r>
              <a:rPr lang="en-US" altLang="zh-CN" b="0" i="0" u="none" strike="noStrike" baseline="0" dirty="0" smtClean="0">
                <a:latin typeface="Times New Roman"/>
                <a:ea typeface="华文新魏"/>
                <a:sym typeface="Wingdings"/>
              </a:rPr>
              <a:t>while</a:t>
            </a:r>
            <a:r>
              <a:rPr lang="zh-CN" altLang="en-US" b="0" i="0" u="none" strike="noStrike" baseline="0" dirty="0" smtClean="0">
                <a:latin typeface="Times New Roman"/>
                <a:ea typeface="华文新魏"/>
                <a:sym typeface="Wingdings"/>
              </a:rPr>
              <a:t>循环产生时间差，仅仅是为了让用户重复了解该调用过程。在实际编程中，不提倡使用该方法产生时间差，因为这种方法很危险，容易造成系统的崩溃。通常，使用多线程编程的方法比较安全，也是笔者极力推荐的一种方法。该类方法将在后面的相关章节中讲述。</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698813509"/>
              </p:ext>
            </p:extLst>
          </p:nvPr>
        </p:nvGraphicFramePr>
        <p:xfrm>
          <a:off x="1080945" y="1412776"/>
          <a:ext cx="6982109" cy="2448272"/>
        </p:xfrm>
        <a:graphic>
          <a:graphicData uri="http://schemas.openxmlformats.org/presentationml/2006/ole">
            <mc:AlternateContent xmlns:mc="http://schemas.openxmlformats.org/markup-compatibility/2006">
              <mc:Choice xmlns:v="urn:schemas-microsoft-com:vml" Requires="v">
                <p:oleObj spid="_x0000_s6151" name="Visio" r:id="rId3" imgW="4583599" imgH="1608306" progId="Visio.Drawing.11">
                  <p:embed/>
                </p:oleObj>
              </mc:Choice>
              <mc:Fallback>
                <p:oleObj name="Visio" r:id="rId3" imgW="4583599" imgH="1608306"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0945" y="1412776"/>
                        <a:ext cx="6982109" cy="2448272"/>
                      </a:xfrm>
                      <a:prstGeom prst="rect">
                        <a:avLst/>
                      </a:prstGeom>
                      <a:noFill/>
                    </p:spPr>
                  </p:pic>
                </p:oleObj>
              </mc:Fallback>
            </mc:AlternateContent>
          </a:graphicData>
        </a:graphic>
      </p:graphicFrame>
    </p:spTree>
    <p:extLst>
      <p:ext uri="{BB962C8B-B14F-4D97-AF65-F5344CB8AC3E}">
        <p14:creationId xmlns:p14="http://schemas.microsoft.com/office/powerpoint/2010/main" val="13630937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8.2  SMTP</a:t>
            </a:r>
            <a:r>
              <a:rPr lang="zh-CN" altLang="en-US" b="0" i="0" u="none" strike="noStrike" kern="1800" baseline="0" smtClean="0">
                <a:latin typeface="Times New Roman"/>
                <a:ea typeface="楷体"/>
              </a:rPr>
              <a:t>会话过程</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是发送邮件协议，与前面所讲的</a:t>
            </a:r>
            <a:r>
              <a:rPr lang="en-US" altLang="zh-CN" b="0" i="0" u="none" strike="noStrike" baseline="0" smtClean="0">
                <a:latin typeface="Times New Roman"/>
                <a:ea typeface="华文新魏"/>
              </a:rPr>
              <a:t>FTP</a:t>
            </a:r>
            <a:r>
              <a:rPr lang="zh-CN" altLang="en-US" b="0" i="0" u="none" strike="noStrike" baseline="0" smtClean="0">
                <a:latin typeface="Times New Roman"/>
                <a:ea typeface="华文新魏"/>
              </a:rPr>
              <a:t>、</a:t>
            </a:r>
            <a:r>
              <a:rPr lang="en-US" altLang="zh-CN" b="0" i="0" u="none" strike="noStrike" baseline="0" smtClean="0">
                <a:latin typeface="Times New Roman"/>
                <a:ea typeface="华文新魏"/>
              </a:rPr>
              <a:t>HTTP</a:t>
            </a:r>
            <a:r>
              <a:rPr lang="zh-CN" altLang="en-US" b="0" i="0" u="none" strike="noStrike" baseline="0" smtClean="0">
                <a:latin typeface="Times New Roman"/>
                <a:ea typeface="华文新魏"/>
              </a:rPr>
              <a:t>等协议一样被用作某种行为的规范标准。本节的主要内容就是向用户讲解邮件客户端怎么连接</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服务器以及向</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服务器发送信件等操作。</a:t>
            </a:r>
          </a:p>
        </p:txBody>
      </p:sp>
    </p:spTree>
    <p:extLst>
      <p:ext uri="{BB962C8B-B14F-4D97-AF65-F5344CB8AC3E}">
        <p14:creationId xmlns:p14="http://schemas.microsoft.com/office/powerpoint/2010/main" val="5380636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8.1  </a:t>
            </a:r>
            <a:r>
              <a:rPr lang="zh-CN" altLang="en-US" b="0" i="0" u="none" strike="noStrike" kern="1800" baseline="0" smtClean="0">
                <a:latin typeface="Times New Roman"/>
                <a:ea typeface="楷体"/>
              </a:rPr>
              <a:t>调用</a:t>
            </a:r>
            <a:r>
              <a:rPr lang="en-US" altLang="zh-CN" b="0" i="0" u="none" strike="noStrike" kern="1800" baseline="0" smtClean="0">
                <a:latin typeface="Times New Roman"/>
                <a:ea typeface="楷体"/>
              </a:rPr>
              <a:t>Windows</a:t>
            </a:r>
            <a:r>
              <a:rPr lang="zh-CN" altLang="en-US" b="0" i="0" u="none" strike="noStrike" kern="1800" baseline="0" smtClean="0">
                <a:latin typeface="Times New Roman"/>
                <a:ea typeface="楷体"/>
              </a:rPr>
              <a:t>自带的邮件发送程序</a:t>
            </a: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a:ea typeface="华文新魏"/>
              </a:rPr>
              <a:t>一般情况下，用户所使用的</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操作系统中都带有默认的邮件发送程序。通过该邮件发送程序，用户可以将邮件发送到任何目的地址。这种方法比较简单适用，所以很受大部分用户欢迎。用户可以在操作系统中，使用操作系统命令打开邮件程序。如果用户需要在自己的程序中调用系统自带的邮件程序，那么需要使用函数</a:t>
            </a:r>
            <a:r>
              <a:rPr lang="en-US" altLang="zh-CN" b="0" i="0" u="none" strike="noStrike" baseline="0" smtClean="0">
                <a:latin typeface="Times New Roman"/>
                <a:ea typeface="华文新魏"/>
              </a:rPr>
              <a:t>CreateProcess()</a:t>
            </a:r>
            <a:r>
              <a:rPr lang="zh-CN" altLang="en-US" b="0" i="0" u="none" strike="noStrike" baseline="0" smtClean="0">
                <a:latin typeface="Times New Roman"/>
                <a:ea typeface="华文新魏"/>
              </a:rPr>
              <a:t>或者</a:t>
            </a:r>
            <a:r>
              <a:rPr lang="en-US" altLang="zh-CN" b="0" i="0" u="none" strike="noStrike" baseline="0" smtClean="0">
                <a:latin typeface="Times New Roman"/>
                <a:ea typeface="华文新魏"/>
              </a:rPr>
              <a:t>ShellExecute()</a:t>
            </a:r>
            <a:r>
              <a:rPr lang="zh-CN" altLang="en-US" b="0" i="0" u="none" strike="noStrike" baseline="0" smtClean="0">
                <a:latin typeface="Times New Roman"/>
                <a:ea typeface="华文新魏"/>
              </a:rPr>
              <a:t>进行调用。下面将分别介绍这两种方法。</a:t>
            </a:r>
          </a:p>
        </p:txBody>
      </p:sp>
    </p:spTree>
    <p:extLst>
      <p:ext uri="{BB962C8B-B14F-4D97-AF65-F5344CB8AC3E}">
        <p14:creationId xmlns:p14="http://schemas.microsoft.com/office/powerpoint/2010/main" val="31454874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8.2.1  </a:t>
            </a:r>
            <a:r>
              <a:rPr lang="zh-CN" altLang="en-US" b="0" i="0" u="none" strike="noStrike" kern="1800" baseline="0" smtClean="0">
                <a:latin typeface="Times New Roman"/>
                <a:ea typeface="楷体"/>
              </a:rPr>
              <a:t>怎么连接服务器</a:t>
            </a:r>
          </a:p>
        </p:txBody>
      </p:sp>
      <p:sp>
        <p:nvSpPr>
          <p:cNvPr id="3" name="文本占位符 2"/>
          <p:cNvSpPr>
            <a:spLocks noGrp="1"/>
          </p:cNvSpPr>
          <p:nvPr>
            <p:ph type="body" idx="1"/>
          </p:nvPr>
        </p:nvSpPr>
        <p:spPr/>
        <p:txBody>
          <a:bodyPr>
            <a:normAutofit lnSpcReduction="10000"/>
          </a:bodyPr>
          <a:lstStyle/>
          <a:p>
            <a:pPr marR="0" lvl="0" rtl="0"/>
            <a:r>
              <a:rPr lang="zh-CN" altLang="en-US" b="0" i="0" u="none" strike="noStrike" baseline="0" dirty="0" smtClean="0">
                <a:latin typeface="Times New Roman"/>
                <a:ea typeface="华文新魏"/>
              </a:rPr>
              <a:t>在网络中传输邮件信息都是基于</a:t>
            </a:r>
            <a:r>
              <a:rPr lang="en-US" altLang="zh-CN" b="0" i="0" u="none" strike="noStrike" baseline="0" dirty="0" smtClean="0">
                <a:latin typeface="Times New Roman"/>
                <a:ea typeface="华文新魏"/>
              </a:rPr>
              <a:t>TCP/IP</a:t>
            </a:r>
            <a:r>
              <a:rPr lang="zh-CN" altLang="en-US" b="0" i="0" u="none" strike="noStrike" baseline="0" dirty="0" smtClean="0">
                <a:latin typeface="Times New Roman"/>
                <a:ea typeface="华文新魏"/>
              </a:rPr>
              <a:t>协议的，所以用户在</a:t>
            </a:r>
            <a:r>
              <a:rPr lang="en-US" altLang="zh-CN" b="0" i="0" u="none" strike="noStrike" baseline="0" dirty="0" smtClean="0">
                <a:latin typeface="Times New Roman"/>
                <a:ea typeface="华文新魏"/>
              </a:rPr>
              <a:t>Windows</a:t>
            </a:r>
            <a:r>
              <a:rPr lang="zh-CN" altLang="en-US" b="0" i="0" u="none" strike="noStrike" baseline="0" dirty="0" smtClean="0">
                <a:latin typeface="Times New Roman"/>
                <a:ea typeface="华文新魏"/>
              </a:rPr>
              <a:t>操作系统中编写邮件发送程序时可以使用</a:t>
            </a:r>
            <a:r>
              <a:rPr lang="en-US" altLang="zh-CN" b="0" i="0" u="none" strike="noStrike" baseline="0" dirty="0" smtClean="0">
                <a:latin typeface="Times New Roman"/>
                <a:ea typeface="华文新魏"/>
              </a:rPr>
              <a:t>Windows</a:t>
            </a:r>
            <a:r>
              <a:rPr lang="zh-CN" altLang="en-US" b="0" i="0" u="none" strike="noStrike" baseline="0" dirty="0" smtClean="0">
                <a:latin typeface="Times New Roman"/>
                <a:ea typeface="华文新魏"/>
              </a:rPr>
              <a:t>套接字来完成。一般情况下，客户端连接服务器的几个步骤如下。</a:t>
            </a: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1</a:t>
            </a:r>
            <a:r>
              <a:rPr lang="zh-CN" altLang="en-US" b="0" i="0" u="none" strike="noStrike" baseline="0" dirty="0" smtClean="0">
                <a:latin typeface="Times New Roman"/>
                <a:ea typeface="华文新魏"/>
              </a:rPr>
              <a:t>）客户端指定</a:t>
            </a:r>
            <a:r>
              <a:rPr lang="en-US" altLang="zh-CN" b="0" i="0" u="none" strike="noStrike" baseline="0" dirty="0" smtClean="0">
                <a:latin typeface="Times New Roman"/>
                <a:ea typeface="华文新魏"/>
              </a:rPr>
              <a:t>IP</a:t>
            </a:r>
            <a:r>
              <a:rPr lang="zh-CN" altLang="en-US" b="0" i="0" u="none" strike="noStrike" baseline="0" dirty="0" smtClean="0">
                <a:latin typeface="Times New Roman"/>
                <a:ea typeface="华文新魏"/>
              </a:rPr>
              <a:t>地址和端口连接服务器。</a:t>
            </a: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2</a:t>
            </a:r>
            <a:r>
              <a:rPr lang="zh-CN" altLang="en-US" b="0" i="0" u="none" strike="noStrike" baseline="0" dirty="0" smtClean="0">
                <a:latin typeface="Times New Roman"/>
                <a:ea typeface="华文新魏"/>
              </a:rPr>
              <a:t>）服务器收到连接请求，并同意客户端连接请求。</a:t>
            </a: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3</a:t>
            </a:r>
            <a:r>
              <a:rPr lang="zh-CN" altLang="en-US" b="0" i="0" u="none" strike="noStrike" baseline="0" dirty="0" smtClean="0">
                <a:latin typeface="Times New Roman"/>
                <a:ea typeface="华文新魏"/>
              </a:rPr>
              <a:t>）客户端和服务器互相发送数据。</a:t>
            </a:r>
          </a:p>
          <a:p>
            <a:pPr marR="0" lvl="0" rtl="0"/>
            <a:r>
              <a:rPr lang="zh-CN" altLang="en-US" b="0" i="0" u="none" strike="noStrike" baseline="0" dirty="0" smtClean="0">
                <a:latin typeface="Times New Roman"/>
                <a:ea typeface="华文新魏"/>
              </a:rPr>
              <a:t>（</a:t>
            </a:r>
            <a:r>
              <a:rPr lang="en-US" altLang="zh-CN" b="0" i="0" u="none" strike="noStrike" baseline="0" dirty="0" smtClean="0">
                <a:latin typeface="Times New Roman"/>
                <a:ea typeface="华文新魏"/>
              </a:rPr>
              <a:t>4</a:t>
            </a:r>
            <a:r>
              <a:rPr lang="zh-CN" altLang="en-US" b="0" i="0" u="none" strike="noStrike" baseline="0" dirty="0" smtClean="0">
                <a:latin typeface="Times New Roman"/>
                <a:ea typeface="华文新魏"/>
              </a:rPr>
              <a:t>）关闭服务器和客户端的套接字。</a:t>
            </a:r>
          </a:p>
          <a:p>
            <a:pPr marR="0" lvl="0" rtl="0"/>
            <a:r>
              <a:rPr lang="zh-CN" altLang="en-US" b="0" i="0" u="none" strike="noStrike" baseline="0" dirty="0" smtClean="0">
                <a:latin typeface="Times New Roman"/>
                <a:ea typeface="华文新魏"/>
              </a:rPr>
              <a:t>基于以上几个步骤，用户可以</a:t>
            </a:r>
            <a:r>
              <a:rPr lang="en-US" altLang="zh-CN" b="0" i="0" u="none" strike="noStrike" baseline="0" dirty="0" smtClean="0">
                <a:latin typeface="Times New Roman"/>
                <a:ea typeface="华文新魏"/>
              </a:rPr>
              <a:t>VC</a:t>
            </a:r>
            <a:r>
              <a:rPr lang="zh-CN" altLang="en-US" b="0" i="0" u="none" strike="noStrike" baseline="0" dirty="0" smtClean="0">
                <a:latin typeface="Times New Roman"/>
                <a:ea typeface="华文新魏"/>
              </a:rPr>
              <a:t>中编写程序实现邮件客户端。</a:t>
            </a:r>
          </a:p>
        </p:txBody>
      </p:sp>
    </p:spTree>
    <p:extLst>
      <p:ext uri="{BB962C8B-B14F-4D97-AF65-F5344CB8AC3E}">
        <p14:creationId xmlns:p14="http://schemas.microsoft.com/office/powerpoint/2010/main" val="21743557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．创建套接字对象</a:t>
            </a:r>
          </a:p>
        </p:txBody>
      </p:sp>
      <p:sp>
        <p:nvSpPr>
          <p:cNvPr id="3" name="文本占位符 2"/>
          <p:cNvSpPr>
            <a:spLocks noGrp="1"/>
          </p:cNvSpPr>
          <p:nvPr>
            <p:ph type="body" idx="1"/>
          </p:nvPr>
        </p:nvSpPr>
        <p:spPr/>
        <p:txBody>
          <a:bodyPr>
            <a:normAutofit fontScale="92500" lnSpcReduction="20000"/>
          </a:bodyPr>
          <a:lstStyle/>
          <a:p>
            <a:pPr marR="0" lvl="0" rtl="0"/>
            <a:r>
              <a:rPr lang="zh-CN" altLang="en-US" b="0" i="0" u="none" strike="noStrike" baseline="0" smtClean="0">
                <a:latin typeface="Times New Roman"/>
                <a:ea typeface="华文新魏"/>
              </a:rPr>
              <a:t>该实例与一般网络程序一样，需要</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套接字的支持，所以用户应该首先初始化套接字库。代码如下：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01</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BOOL CMyEMAIL::OnInitDialog()</a:t>
            </a:r>
          </a:p>
          <a:p>
            <a:pPr marR="0" lvl="0" rtl="0"/>
            <a:r>
              <a:rPr lang="en-US" altLang="zh-CN" b="0" i="0" u="none" strike="noStrike" baseline="0" smtClean="0">
                <a:latin typeface="Times New Roman"/>
                <a:ea typeface="华文新魏"/>
              </a:rPr>
              <a:t>02</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p>
          <a:p>
            <a:pPr marR="0" lvl="0" rtl="0"/>
            <a:r>
              <a:rPr lang="en-US" altLang="zh-CN" b="0" i="0" u="none" strike="noStrike" baseline="0" smtClean="0">
                <a:latin typeface="Times New Roman"/>
                <a:ea typeface="华文新魏"/>
              </a:rPr>
              <a:t>03</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WSADATA</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data;</a:t>
            </a:r>
          </a:p>
          <a:p>
            <a:pPr marR="0" lvl="0" rtl="0"/>
            <a:r>
              <a:rPr lang="en-US" altLang="zh-CN" b="0" i="0" u="none" strike="noStrike" baseline="0" smtClean="0">
                <a:latin typeface="Times New Roman"/>
                <a:ea typeface="华文新魏"/>
              </a:rPr>
              <a:t>04</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WORD</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ss=MAKEWORD(2,0);</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指定套接字库版本</a:t>
            </a:r>
          </a:p>
          <a:p>
            <a:pPr marR="0" lvl="0" rtl="0"/>
            <a:r>
              <a:rPr lang="en-US" altLang="zh-CN" b="0" i="0" u="none" strike="noStrike" baseline="0" smtClean="0">
                <a:latin typeface="Times New Roman"/>
                <a:ea typeface="华文新魏"/>
              </a:rPr>
              <a:t>05</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::WSAStartup(ss,&amp;data);</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初始化套接字库</a:t>
            </a:r>
          </a:p>
          <a:p>
            <a:pPr marR="0" lvl="0" rtl="0"/>
            <a:r>
              <a:rPr lang="en-US" altLang="zh-CN" b="0" i="0" u="none" strike="noStrike" baseline="0" smtClean="0">
                <a:latin typeface="Times New Roman"/>
                <a:ea typeface="华文新魏"/>
              </a:rPr>
              <a:t>06</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5760220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用户初始化套接字库以后，还必须记得在程序退出之前释放该套接字库。代码如下：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01</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void CMyEMAIL::OnClose() </a:t>
            </a:r>
          </a:p>
          <a:p>
            <a:pPr marR="0" lvl="0" rtl="0"/>
            <a:r>
              <a:rPr lang="en-US" altLang="zh-CN" b="0" i="0" u="none" strike="noStrike" baseline="0" smtClean="0">
                <a:latin typeface="Times New Roman"/>
                <a:ea typeface="华文新魏"/>
              </a:rPr>
              <a:t>02</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p>
          <a:p>
            <a:pPr marR="0" lvl="0" rtl="0"/>
            <a:r>
              <a:rPr lang="en-US" altLang="zh-CN" b="0" i="0" u="none" strike="noStrike" baseline="0" smtClean="0">
                <a:latin typeface="Times New Roman"/>
                <a:ea typeface="华文新魏"/>
              </a:rPr>
              <a:t>03</a:t>
            </a:r>
            <a:r>
              <a:rPr lang="zh-CN" altLang="en-US" b="0" i="0" u="none" strike="noStrike" baseline="0" smtClean="0">
                <a:latin typeface="Times New Roman"/>
                <a:ea typeface="华文新魏"/>
              </a:rPr>
              <a:t>		</a:t>
            </a:r>
            <a:r>
              <a:rPr lang="en-US" altLang="zh-CN" b="1" i="0" u="none" strike="noStrike" baseline="0" smtClean="0">
                <a:latin typeface="Times New Roman"/>
                <a:ea typeface="华文新魏"/>
              </a:rPr>
              <a:t>::WSACleanup()</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释放已经加载的套接字库</a:t>
            </a:r>
          </a:p>
          <a:p>
            <a:pPr marR="0" lvl="0" rtl="0"/>
            <a:r>
              <a:rPr lang="en-US" altLang="zh-CN" b="0" i="0" u="none" strike="noStrike" baseline="0" smtClean="0">
                <a:latin typeface="Times New Roman"/>
                <a:ea typeface="华文新魏"/>
              </a:rPr>
              <a:t>04</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6911312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dirty="0" smtClean="0">
                <a:latin typeface="Times New Roman"/>
                <a:ea typeface="华文新魏"/>
              </a:rPr>
              <a:t>然后，用户可以调用</a:t>
            </a:r>
            <a:r>
              <a:rPr lang="en-US" altLang="zh-CN" b="0" i="0" u="none" strike="noStrike" baseline="0" dirty="0" smtClean="0">
                <a:latin typeface="Times New Roman"/>
                <a:ea typeface="华文新魏"/>
              </a:rPr>
              <a:t>API</a:t>
            </a:r>
            <a:r>
              <a:rPr lang="zh-CN" altLang="en-US" b="0" i="0" u="none" strike="noStrike" baseline="0" dirty="0" smtClean="0">
                <a:latin typeface="Times New Roman"/>
                <a:ea typeface="华文新魏"/>
              </a:rPr>
              <a:t>函数</a:t>
            </a:r>
            <a:r>
              <a:rPr lang="en-US" altLang="zh-CN" b="0" i="0" u="none" strike="noStrike" baseline="0" dirty="0" smtClean="0">
                <a:latin typeface="Times New Roman"/>
                <a:ea typeface="华文新魏"/>
              </a:rPr>
              <a:t>socket()</a:t>
            </a:r>
            <a:r>
              <a:rPr lang="zh-CN" altLang="en-US" b="0" i="0" u="none" strike="noStrike" baseline="0" dirty="0" smtClean="0">
                <a:latin typeface="Times New Roman"/>
                <a:ea typeface="华文新魏"/>
              </a:rPr>
              <a:t>创建连接服务器的套接字了。代码如下：</a:t>
            </a:r>
          </a:p>
          <a:p>
            <a:pPr marR="0" lvl="0" rtl="0"/>
            <a:endParaRPr lang="zh-CN" altLang="en-US" b="0" i="0" u="none" strike="noStrike" baseline="0" dirty="0" smtClean="0">
              <a:latin typeface="Times New Roman"/>
              <a:ea typeface="华文新魏"/>
            </a:endParaRP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在代码中，函数</a:t>
            </a:r>
            <a:r>
              <a:rPr lang="en-US" altLang="zh-CN" b="0" i="0" u="none" strike="noStrike" baseline="0" dirty="0" smtClean="0">
                <a:latin typeface="Times New Roman"/>
                <a:ea typeface="华文新魏"/>
              </a:rPr>
              <a:t>socket()</a:t>
            </a:r>
            <a:r>
              <a:rPr lang="zh-CN" altLang="en-US" b="0" i="0" u="none" strike="noStrike" baseline="0" dirty="0" smtClean="0">
                <a:latin typeface="Times New Roman"/>
                <a:ea typeface="华文新魏"/>
              </a:rPr>
              <a:t>创建了基于</a:t>
            </a:r>
            <a:r>
              <a:rPr lang="en-US" altLang="zh-CN" b="0" i="0" u="none" strike="noStrike" baseline="0" dirty="0" smtClean="0">
                <a:latin typeface="Times New Roman"/>
                <a:ea typeface="华文新魏"/>
              </a:rPr>
              <a:t>TCP</a:t>
            </a:r>
            <a:r>
              <a:rPr lang="zh-CN" altLang="en-US" b="0" i="0" u="none" strike="noStrike" baseline="0" dirty="0" smtClean="0">
                <a:latin typeface="Times New Roman"/>
                <a:ea typeface="华文新魏"/>
              </a:rPr>
              <a:t>通信的流式套接字句柄。</a:t>
            </a:r>
          </a:p>
        </p:txBody>
      </p:sp>
    </p:spTree>
    <p:extLst>
      <p:ext uri="{BB962C8B-B14F-4D97-AF65-F5344CB8AC3E}">
        <p14:creationId xmlns:p14="http://schemas.microsoft.com/office/powerpoint/2010/main" val="116562021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．连接服务器</a:t>
            </a:r>
          </a:p>
        </p:txBody>
      </p:sp>
      <p:sp>
        <p:nvSpPr>
          <p:cNvPr id="3" name="文本占位符 2"/>
          <p:cNvSpPr>
            <a:spLocks noGrp="1"/>
          </p:cNvSpPr>
          <p:nvPr>
            <p:ph type="body" idx="1"/>
          </p:nvPr>
        </p:nvSpPr>
        <p:spPr/>
        <p:txBody>
          <a:bodyPr>
            <a:normAutofit fontScale="77500" lnSpcReduction="20000"/>
          </a:bodyPr>
          <a:lstStyle/>
          <a:p>
            <a:pPr marR="0" lvl="0" rtl="0"/>
            <a:r>
              <a:rPr lang="zh-CN" altLang="en-US" b="0" i="0" u="none" strike="noStrike" baseline="0" dirty="0" smtClean="0">
                <a:latin typeface="Times New Roman"/>
                <a:ea typeface="华文新魏"/>
              </a:rPr>
              <a:t>用户创建好套接字以后，可以调用</a:t>
            </a:r>
            <a:r>
              <a:rPr lang="en-US" altLang="zh-CN" b="0" i="0" u="none" strike="noStrike" baseline="0" dirty="0" smtClean="0">
                <a:latin typeface="Times New Roman"/>
                <a:ea typeface="华文新魏"/>
              </a:rPr>
              <a:t>API</a:t>
            </a:r>
            <a:r>
              <a:rPr lang="zh-CN" altLang="en-US" b="0" i="0" u="none" strike="noStrike" baseline="0" dirty="0" smtClean="0">
                <a:latin typeface="Times New Roman"/>
                <a:ea typeface="华文新魏"/>
              </a:rPr>
              <a:t>函数</a:t>
            </a:r>
            <a:r>
              <a:rPr lang="en-US" altLang="zh-CN" b="0" i="0" u="none" strike="noStrike" baseline="0" dirty="0" smtClean="0">
                <a:latin typeface="Times New Roman"/>
                <a:ea typeface="华文新魏"/>
              </a:rPr>
              <a:t>connect()</a:t>
            </a:r>
            <a:r>
              <a:rPr lang="zh-CN" altLang="en-US" b="0" i="0" u="none" strike="noStrike" baseline="0" dirty="0" smtClean="0">
                <a:latin typeface="Times New Roman"/>
                <a:ea typeface="华文新魏"/>
              </a:rPr>
              <a:t>连接服务器。其原型如下：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err="1" smtClean="0">
                <a:latin typeface="Times New Roman"/>
                <a:ea typeface="华文新魏"/>
              </a:rPr>
              <a:t>int</a:t>
            </a:r>
            <a:r>
              <a:rPr lang="en-US" altLang="zh-CN" b="0" i="0" u="none" strike="noStrike" baseline="0" dirty="0" smtClean="0">
                <a:latin typeface="Times New Roman"/>
                <a:ea typeface="华文新魏"/>
              </a:rPr>
              <a:t> connect (</a:t>
            </a:r>
          </a:p>
          <a:p>
            <a:pPr marR="0" lvl="0" rtl="0"/>
            <a:r>
              <a:rPr lang="en-US" altLang="zh-CN" b="0" i="0" u="none" strike="noStrike" baseline="0" dirty="0" smtClean="0">
                <a:latin typeface="Times New Roman"/>
                <a:ea typeface="华文新魏"/>
              </a:rPr>
              <a:t>SOCKET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s,                          </a:t>
            </a:r>
          </a:p>
          <a:p>
            <a:pPr marR="0" lvl="0" rtl="0"/>
            <a:r>
              <a:rPr lang="en-US" altLang="zh-CN" b="0" i="0" u="none" strike="noStrike" baseline="0" dirty="0" err="1" smtClean="0">
                <a:latin typeface="Times New Roman"/>
                <a:ea typeface="华文新魏"/>
              </a:rPr>
              <a:t>const</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struct</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sockaddr</a:t>
            </a:r>
            <a:r>
              <a:rPr lang="en-US" altLang="zh-CN" b="0" i="0" u="none" strike="noStrike" baseline="0" dirty="0" smtClean="0">
                <a:latin typeface="Times New Roman"/>
                <a:ea typeface="华文新魏"/>
              </a:rPr>
              <a:t> FAR</a:t>
            </a:r>
            <a:r>
              <a:rPr lang="zh-CN" altLang="en-US" b="0" i="0" u="none" strike="noStrike" baseline="-2500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name,  </a:t>
            </a:r>
          </a:p>
          <a:p>
            <a:pPr marR="0" lvl="0" rtl="0"/>
            <a:r>
              <a:rPr lang="en-US" altLang="zh-CN" b="0" i="0" u="none" strike="noStrike" baseline="0" dirty="0" err="1" smtClean="0">
                <a:latin typeface="Times New Roman"/>
                <a:ea typeface="华文新魏"/>
              </a:rPr>
              <a:t>int</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namelen</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该函数用于连接远程计算机，如果连接失败则返回</a:t>
            </a:r>
            <a:r>
              <a:rPr lang="en-US" altLang="zh-CN" b="0" i="0" u="none" strike="noStrike" baseline="0" dirty="0" smtClean="0">
                <a:latin typeface="宋体"/>
                <a:ea typeface="宋体"/>
              </a:rPr>
              <a:t>–</a:t>
            </a:r>
            <a:r>
              <a:rPr lang="en-US" altLang="zh-CN" b="0" i="0" u="none" strike="noStrike" baseline="0" dirty="0" smtClean="0">
                <a:latin typeface="Times New Roman"/>
                <a:ea typeface="华文新魏"/>
              </a:rPr>
              <a:t>1</a:t>
            </a:r>
            <a:r>
              <a:rPr lang="zh-CN" altLang="en-US" b="0" i="0" u="none" strike="noStrike" baseline="0" dirty="0" smtClean="0">
                <a:latin typeface="Times New Roman"/>
                <a:ea typeface="华文新魏"/>
              </a:rPr>
              <a:t>，否则成功。参数及其意义如下：</a:t>
            </a:r>
          </a:p>
          <a:p>
            <a:pPr marR="0" lvl="0" rtl="0"/>
            <a:r>
              <a:rPr lang="zh-CN" altLang="en-US" b="0" i="0" u="none" strike="noStrike" baseline="0" dirty="0" smtClean="0">
                <a:latin typeface="Times New Roman"/>
                <a:ea typeface="华文新魏"/>
              </a:rPr>
              <a:t>参数</a:t>
            </a:r>
            <a:r>
              <a:rPr lang="en-US" altLang="zh-CN" b="0" i="0" u="none" strike="noStrike" baseline="0" dirty="0" smtClean="0">
                <a:latin typeface="Times New Roman"/>
                <a:ea typeface="华文新魏"/>
              </a:rPr>
              <a:t>s</a:t>
            </a:r>
            <a:r>
              <a:rPr lang="zh-CN" altLang="en-US" b="0" i="0" u="none" strike="noStrike" baseline="0" dirty="0" smtClean="0">
                <a:latin typeface="Times New Roman"/>
                <a:ea typeface="华文新魏"/>
              </a:rPr>
              <a:t>表示将要连接服务器的套接字句柄，该套接字是用户之前已经创建好的套接字句柄。</a:t>
            </a:r>
          </a:p>
          <a:p>
            <a:pPr marR="0" lvl="0" rtl="0"/>
            <a:r>
              <a:rPr lang="zh-CN" altLang="en-US" b="0" i="0" u="none" strike="noStrike" baseline="0" dirty="0" smtClean="0">
                <a:latin typeface="Times New Roman"/>
                <a:ea typeface="华文新魏"/>
              </a:rPr>
              <a:t>参数</a:t>
            </a:r>
            <a:r>
              <a:rPr lang="en-US" altLang="zh-CN" b="0" i="0" u="none" strike="noStrike" baseline="0" dirty="0" smtClean="0">
                <a:latin typeface="Times New Roman"/>
                <a:ea typeface="华文新魏"/>
              </a:rPr>
              <a:t>name</a:t>
            </a:r>
            <a:r>
              <a:rPr lang="zh-CN" altLang="en-US" b="0" i="0" u="none" strike="noStrike" baseline="0" dirty="0" smtClean="0">
                <a:latin typeface="Times New Roman"/>
                <a:ea typeface="华文新魏"/>
              </a:rPr>
              <a:t>是指向套接字地址结构体的指针变量。该套接字结构体声明如下：</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14969997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lnSpcReduction="10000"/>
          </a:bodyPr>
          <a:lstStyle/>
          <a:p>
            <a:pPr marR="0" lvl="0" rtl="0"/>
            <a:r>
              <a:rPr lang="en-US" altLang="zh-CN" b="0" i="0" u="none" strike="noStrike" baseline="0" smtClean="0">
                <a:latin typeface="Times New Roman"/>
                <a:ea typeface="华文新魏"/>
              </a:rPr>
              <a:t>struct sockaddr_in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short   sin_family;</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u_short sin_port;</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struct  in_addr sin_addr;</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char    sin_zero[8];</a:t>
            </a:r>
          </a:p>
          <a:p>
            <a:pPr marR="0" lvl="0" rtl="0"/>
            <a:r>
              <a:rPr lang="en-US" altLang="zh-CN" b="0" i="0" u="none" strike="noStrike" baseline="0" smtClean="0">
                <a:latin typeface="Times New Roman"/>
                <a:ea typeface="华文新魏"/>
              </a:rPr>
              <a:t>};</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该结构体是</a:t>
            </a:r>
            <a:r>
              <a:rPr lang="en-US" altLang="zh-CN" b="0" i="0" u="none" strike="noStrike" baseline="0" smtClean="0">
                <a:latin typeface="Times New Roman"/>
                <a:ea typeface="华文新魏"/>
              </a:rPr>
              <a:t>sockaddr</a:t>
            </a:r>
            <a:r>
              <a:rPr lang="zh-CN" altLang="en-US" b="0" i="0" u="none" strike="noStrike" baseline="0" smtClean="0">
                <a:latin typeface="Times New Roman"/>
                <a:ea typeface="华文新魏"/>
              </a:rPr>
              <a:t>结构的扩充结构，一般被用在</a:t>
            </a:r>
            <a:r>
              <a:rPr lang="en-US" altLang="zh-CN" b="0" i="0" u="none" strike="noStrike" baseline="0" smtClean="0">
                <a:latin typeface="Times New Roman"/>
                <a:ea typeface="华文新魏"/>
              </a:rPr>
              <a:t>Windows Socket 2</a:t>
            </a:r>
            <a:r>
              <a:rPr lang="zh-CN" altLang="en-US" b="0" i="0" u="none" strike="noStrike" baseline="0" smtClean="0">
                <a:latin typeface="Times New Roman"/>
                <a:ea typeface="华文新魏"/>
              </a:rPr>
              <a:t>中。</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namelen</a:t>
            </a:r>
            <a:r>
              <a:rPr lang="zh-CN" altLang="en-US" b="0" i="0" u="none" strike="noStrike" baseline="0" smtClean="0">
                <a:latin typeface="Times New Roman"/>
                <a:ea typeface="华文新魏"/>
              </a:rPr>
              <a:t>表示套接字结构对象的大小。</a:t>
            </a:r>
          </a:p>
        </p:txBody>
      </p:sp>
    </p:spTree>
    <p:extLst>
      <p:ext uri="{BB962C8B-B14F-4D97-AF65-F5344CB8AC3E}">
        <p14:creationId xmlns:p14="http://schemas.microsoft.com/office/powerpoint/2010/main" val="167936110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dirty="0" smtClean="0">
                <a:latin typeface="Times New Roman"/>
                <a:ea typeface="华文新魏"/>
              </a:rPr>
              <a:t>使用该函数在套接字</a:t>
            </a:r>
            <a:r>
              <a:rPr lang="en-US" altLang="zh-CN" b="0" i="0" u="none" strike="noStrike" baseline="0" dirty="0" smtClean="0">
                <a:latin typeface="Times New Roman"/>
                <a:ea typeface="华文新魏"/>
              </a:rPr>
              <a:t>s</a:t>
            </a:r>
            <a:r>
              <a:rPr lang="zh-CN" altLang="en-US" b="0" i="0" u="none" strike="noStrike" baseline="0" dirty="0" smtClean="0">
                <a:latin typeface="Times New Roman"/>
                <a:ea typeface="华文新魏"/>
              </a:rPr>
              <a:t>上连接</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服务器。例如，</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服务器地址为“</a:t>
            </a:r>
            <a:r>
              <a:rPr lang="en-US" altLang="zh-CN" b="0" i="0" u="none" strike="noStrike" baseline="0" dirty="0" smtClean="0">
                <a:latin typeface="Times New Roman"/>
                <a:ea typeface="华文新魏"/>
              </a:rPr>
              <a:t>smtp.126.com</a:t>
            </a:r>
            <a:r>
              <a:rPr lang="zh-CN" altLang="en-US" b="0" i="0" u="none" strike="noStrike" baseline="0" dirty="0" smtClean="0">
                <a:latin typeface="Times New Roman"/>
                <a:ea typeface="华文新魏"/>
              </a:rPr>
              <a:t>”，端口为</a:t>
            </a:r>
            <a:r>
              <a:rPr lang="en-US" altLang="zh-CN" b="0" i="0" u="none" strike="noStrike" baseline="0" dirty="0" smtClean="0">
                <a:latin typeface="Times New Roman"/>
                <a:ea typeface="华文新魏"/>
              </a:rPr>
              <a:t>25</a:t>
            </a:r>
            <a:r>
              <a:rPr lang="zh-CN" altLang="en-US" b="0" i="0" u="none" strike="noStrike" baseline="0" dirty="0" smtClean="0">
                <a:latin typeface="Times New Roman"/>
                <a:ea typeface="华文新魏"/>
              </a:rPr>
              <a:t>。代码如下：</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通过上面的代码，用户已经向</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服务器发送了连接请求。当服务器接受客户端的连接请求以后，服务器会返回相关响应码给客户端。该响应码的前</a:t>
            </a:r>
            <a:r>
              <a:rPr lang="en-US" altLang="zh-CN" b="0" i="0" u="none" strike="noStrike" baseline="0" dirty="0" smtClean="0">
                <a:latin typeface="Times New Roman"/>
                <a:ea typeface="华文新魏"/>
              </a:rPr>
              <a:t>3</a:t>
            </a:r>
            <a:r>
              <a:rPr lang="zh-CN" altLang="en-US" b="0" i="0" u="none" strike="noStrike" baseline="0" dirty="0" smtClean="0">
                <a:latin typeface="Times New Roman"/>
                <a:ea typeface="华文新魏"/>
              </a:rPr>
              <a:t>位数字表示服务器端响应的结果。部分</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响应码如表</a:t>
            </a:r>
            <a:r>
              <a:rPr lang="en-US" altLang="zh-CN" b="0" i="0" u="none" strike="noStrike" baseline="0" dirty="0" smtClean="0">
                <a:latin typeface="Times New Roman"/>
                <a:ea typeface="华文新魏"/>
              </a:rPr>
              <a:t>8.3</a:t>
            </a:r>
            <a:r>
              <a:rPr lang="zh-CN" altLang="en-US" b="0" i="0" u="none" strike="noStrike" baseline="0" dirty="0" smtClean="0">
                <a:latin typeface="Times New Roman"/>
                <a:ea typeface="华文新魏"/>
              </a:rPr>
              <a:t>所示。</a:t>
            </a:r>
          </a:p>
        </p:txBody>
      </p:sp>
    </p:spTree>
    <p:extLst>
      <p:ext uri="{BB962C8B-B14F-4D97-AF65-F5344CB8AC3E}">
        <p14:creationId xmlns:p14="http://schemas.microsoft.com/office/powerpoint/2010/main" val="38516793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59632" y="476672"/>
            <a:ext cx="6120680" cy="1143000"/>
          </a:xfrm>
        </p:spPr>
        <p:txBody>
          <a:bodyPr/>
          <a:lstStyle/>
          <a:p>
            <a:pPr marR="0" rtl="0"/>
            <a:r>
              <a:rPr lang="zh-CN" altLang="en-US" b="0" i="0" u="none" strike="noStrike" kern="1800" baseline="0" dirty="0" smtClean="0">
                <a:latin typeface="Times New Roman"/>
                <a:ea typeface="楷体"/>
              </a:rPr>
              <a:t>表</a:t>
            </a:r>
            <a:r>
              <a:rPr lang="en-US" altLang="zh-CN" b="0" i="0" u="none" strike="noStrike" kern="1800" baseline="0" dirty="0" smtClean="0">
                <a:latin typeface="Times New Roman"/>
                <a:ea typeface="楷体"/>
              </a:rPr>
              <a:t>8.3  </a:t>
            </a:r>
            <a:r>
              <a:rPr lang="zh-CN" altLang="en-US" b="0" i="0" u="none" strike="noStrike" kern="1800" baseline="0" dirty="0" smtClean="0">
                <a:latin typeface="Times New Roman"/>
                <a:ea typeface="楷体"/>
              </a:rPr>
              <a:t>部分</a:t>
            </a:r>
            <a:r>
              <a:rPr lang="en-US" altLang="zh-CN" b="0" i="0" u="none" strike="noStrike" kern="1800" baseline="0" dirty="0" smtClean="0">
                <a:latin typeface="Times New Roman"/>
                <a:ea typeface="楷体"/>
              </a:rPr>
              <a:t>SMTP</a:t>
            </a:r>
            <a:r>
              <a:rPr lang="zh-CN" altLang="en-US" b="0" i="0" u="none" strike="noStrike" kern="1800" baseline="0" dirty="0" smtClean="0">
                <a:latin typeface="Times New Roman"/>
                <a:ea typeface="楷体"/>
              </a:rPr>
              <a:t>响应码</a:t>
            </a:r>
          </a:p>
        </p:txBody>
      </p:sp>
      <p:graphicFrame>
        <p:nvGraphicFramePr>
          <p:cNvPr id="4" name="表格 3"/>
          <p:cNvGraphicFramePr>
            <a:graphicFrameLocks noGrp="1"/>
          </p:cNvGraphicFramePr>
          <p:nvPr>
            <p:extLst>
              <p:ext uri="{D42A27DB-BD31-4B8C-83A1-F6EECF244321}">
                <p14:modId xmlns:p14="http://schemas.microsoft.com/office/powerpoint/2010/main" val="1725227616"/>
              </p:ext>
            </p:extLst>
          </p:nvPr>
        </p:nvGraphicFramePr>
        <p:xfrm>
          <a:off x="569945" y="1484777"/>
          <a:ext cx="7890487" cy="4752540"/>
        </p:xfrm>
        <a:graphic>
          <a:graphicData uri="http://schemas.openxmlformats.org/drawingml/2006/table">
            <a:tbl>
              <a:tblPr firstRow="1" firstCol="1" lastRow="1" lastCol="1" bandRow="1" bandCol="1">
                <a:tableStyleId>{5C22544A-7EE6-4342-B048-85BDC9FD1C3A}</a:tableStyleId>
              </a:tblPr>
              <a:tblGrid>
                <a:gridCol w="3097805"/>
                <a:gridCol w="4792682"/>
              </a:tblGrid>
              <a:tr h="261548">
                <a:tc>
                  <a:txBody>
                    <a:bodyPr/>
                    <a:lstStyle/>
                    <a:p>
                      <a:pPr algn="ctr">
                        <a:lnSpc>
                          <a:spcPts val="1250"/>
                        </a:lnSpc>
                        <a:spcAft>
                          <a:spcPts val="100"/>
                        </a:spcAft>
                      </a:pPr>
                      <a:r>
                        <a:rPr lang="zh-CN" sz="1050" dirty="0">
                          <a:effectLst/>
                        </a:rPr>
                        <a:t>响</a:t>
                      </a:r>
                      <a:r>
                        <a:rPr lang="en-US" sz="1050" dirty="0">
                          <a:effectLst/>
                        </a:rPr>
                        <a:t>  </a:t>
                      </a:r>
                      <a:r>
                        <a:rPr lang="zh-CN" sz="1050" dirty="0">
                          <a:effectLst/>
                        </a:rPr>
                        <a:t>应</a:t>
                      </a:r>
                      <a:r>
                        <a:rPr lang="en-US" sz="1050" dirty="0">
                          <a:effectLst/>
                        </a:rPr>
                        <a:t>  </a:t>
                      </a:r>
                      <a:r>
                        <a:rPr lang="zh-CN" sz="1050" dirty="0">
                          <a:effectLst/>
                        </a:rPr>
                        <a:t>码</a:t>
                      </a:r>
                      <a:endParaRPr lang="zh-CN" sz="1050" dirty="0">
                        <a:effectLst/>
                        <a:latin typeface="Times New Roman"/>
                        <a:ea typeface="宋体"/>
                      </a:endParaRPr>
                    </a:p>
                  </a:txBody>
                  <a:tcPr marL="68580" marR="68580" marT="0" marB="0" anchor="ctr"/>
                </a:tc>
                <a:tc>
                  <a:txBody>
                    <a:bodyPr/>
                    <a:lstStyle/>
                    <a:p>
                      <a:pPr algn="ctr">
                        <a:lnSpc>
                          <a:spcPts val="1250"/>
                        </a:lnSpc>
                        <a:spcAft>
                          <a:spcPts val="100"/>
                        </a:spcAft>
                      </a:pPr>
                      <a:r>
                        <a:rPr lang="zh-CN" sz="1050">
                          <a:effectLst/>
                        </a:rPr>
                        <a:t>意</a:t>
                      </a:r>
                      <a:r>
                        <a:rPr lang="en-US" sz="1050">
                          <a:effectLst/>
                        </a:rPr>
                        <a:t>    </a:t>
                      </a:r>
                      <a:r>
                        <a:rPr lang="zh-CN" sz="1050">
                          <a:effectLst/>
                        </a:rPr>
                        <a:t>义</a:t>
                      </a:r>
                      <a:endParaRPr lang="zh-CN" sz="105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dirty="0">
                          <a:effectLst/>
                        </a:rPr>
                        <a:t>220</a:t>
                      </a:r>
                      <a:endParaRPr lang="zh-CN" sz="1050" dirty="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a:effectLst/>
                        </a:rPr>
                        <a:t>服务器就绪</a:t>
                      </a:r>
                      <a:endParaRPr lang="zh-CN" sz="105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dirty="0">
                          <a:effectLst/>
                        </a:rPr>
                        <a:t>221</a:t>
                      </a:r>
                      <a:endParaRPr lang="zh-CN" sz="1050" dirty="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a:effectLst/>
                        </a:rPr>
                        <a:t>服务器关闭传输通道</a:t>
                      </a:r>
                      <a:endParaRPr lang="zh-CN" sz="105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dirty="0">
                          <a:effectLst/>
                        </a:rPr>
                        <a:t>250</a:t>
                      </a:r>
                      <a:endParaRPr lang="zh-CN" sz="1050" dirty="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a:effectLst/>
                        </a:rPr>
                        <a:t>客户端所请求的邮件操作完成</a:t>
                      </a:r>
                      <a:endParaRPr lang="zh-CN" sz="105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dirty="0">
                          <a:effectLst/>
                        </a:rPr>
                        <a:t>450</a:t>
                      </a:r>
                      <a:endParaRPr lang="zh-CN" sz="1050" dirty="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邮件地址不可用</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421</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服务器服务不可用，关闭传输通道</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451</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由于处理过程中出错，请求的操作被终止</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452</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服务器存储空间不足</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500</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en-US" sz="1050" dirty="0">
                          <a:effectLst/>
                        </a:rPr>
                        <a:t>SMTP</a:t>
                      </a:r>
                      <a:r>
                        <a:rPr lang="zh-CN" sz="1050" dirty="0">
                          <a:effectLst/>
                        </a:rPr>
                        <a:t>命令语法错误</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501</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命令参数的语法错误</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502</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命令暂时不可实现</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503</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错误的命令序列</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550</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客户端请求的操作不能被执行或者邮件地址不可用</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552</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服务器的存储不足</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553</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邮箱名称不合法</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554</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服务失败</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334</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发送验证用户名</a:t>
                      </a:r>
                      <a:endParaRPr lang="zh-CN" sz="1050" dirty="0">
                        <a:effectLst/>
                        <a:latin typeface="Times New Roman"/>
                        <a:ea typeface="宋体"/>
                      </a:endParaRPr>
                    </a:p>
                  </a:txBody>
                  <a:tcPr marL="68580" marR="68580" marT="0" marB="0" anchor="ctr"/>
                </a:tc>
              </a:tr>
              <a:tr h="264176">
                <a:tc>
                  <a:txBody>
                    <a:bodyPr/>
                    <a:lstStyle/>
                    <a:p>
                      <a:pPr algn="ctr">
                        <a:lnSpc>
                          <a:spcPts val="1250"/>
                        </a:lnSpc>
                        <a:spcAft>
                          <a:spcPts val="100"/>
                        </a:spcAft>
                      </a:pPr>
                      <a:r>
                        <a:rPr lang="en-US" sz="1050">
                          <a:effectLst/>
                        </a:rPr>
                        <a:t>235</a:t>
                      </a:r>
                      <a:endParaRPr lang="zh-CN" sz="105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1050" dirty="0">
                          <a:effectLst/>
                        </a:rPr>
                        <a:t>验证账号密码失败</a:t>
                      </a:r>
                      <a:endParaRPr lang="zh-CN" sz="105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5676856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在该实例中，客户端如果连接服务器成功则会返回响应码</a:t>
            </a:r>
            <a:r>
              <a:rPr lang="en-US" altLang="zh-CN" b="0" i="0" u="none" strike="noStrike" baseline="0" smtClean="0">
                <a:latin typeface="Times New Roman"/>
                <a:ea typeface="华文新魏"/>
              </a:rPr>
              <a:t>220</a:t>
            </a:r>
            <a:r>
              <a:rPr lang="zh-CN" altLang="en-US" b="0" i="0" u="none" strike="noStrike" baseline="0" smtClean="0">
                <a:latin typeface="Times New Roman"/>
                <a:ea typeface="华文新魏"/>
              </a:rPr>
              <a:t>，表示服务器服务就绪，否则返回</a:t>
            </a:r>
            <a:r>
              <a:rPr lang="en-US" altLang="zh-CN" b="0" i="0" u="none" strike="noStrike" baseline="0" smtClean="0">
                <a:latin typeface="Times New Roman"/>
                <a:ea typeface="华文新魏"/>
              </a:rPr>
              <a:t>554</a:t>
            </a:r>
            <a:r>
              <a:rPr lang="zh-CN" altLang="en-US" b="0" i="0" u="none" strike="noStrike" baseline="0" smtClean="0">
                <a:latin typeface="Times New Roman"/>
                <a:ea typeface="华文新魏"/>
              </a:rPr>
              <a:t>。客户端接收响应码应该调用</a:t>
            </a:r>
            <a:r>
              <a:rPr lang="en-US" altLang="zh-CN" b="0" i="0" u="none" strike="noStrike" baseline="0" smtClean="0">
                <a:latin typeface="Times New Roman"/>
                <a:ea typeface="华文新魏"/>
              </a:rPr>
              <a:t>API</a:t>
            </a:r>
            <a:r>
              <a:rPr lang="zh-CN" altLang="en-US" b="0" i="0" u="none" strike="noStrike" baseline="0" smtClean="0">
                <a:latin typeface="Times New Roman"/>
                <a:ea typeface="华文新魏"/>
              </a:rPr>
              <a:t>函数</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。代码如下：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本节中，向用户讲述了连接</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响应码的具体意义以及客户端接收响应码，并且配有相关的代码实例。</a:t>
            </a:r>
          </a:p>
        </p:txBody>
      </p:sp>
    </p:spTree>
    <p:extLst>
      <p:ext uri="{BB962C8B-B14F-4D97-AF65-F5344CB8AC3E}">
        <p14:creationId xmlns:p14="http://schemas.microsoft.com/office/powerpoint/2010/main" val="236157576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8.2.2  SMTP</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在客户端与</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服务器之间进行数据传输时，双方都是使用</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命令进行交流。因此，</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命令在</a:t>
            </a:r>
            <a:r>
              <a:rPr lang="en-US" altLang="zh-CN" b="0" i="0" u="none" strike="noStrike" baseline="0" smtClean="0">
                <a:latin typeface="Times New Roman"/>
                <a:ea typeface="华文新魏"/>
              </a:rPr>
              <a:t>E-mail</a:t>
            </a:r>
            <a:r>
              <a:rPr lang="zh-CN" altLang="en-US" b="0" i="0" u="none" strike="noStrike" baseline="0" smtClean="0">
                <a:latin typeface="Times New Roman"/>
                <a:ea typeface="华文新魏"/>
              </a:rPr>
              <a:t>通信中起着很重要的作用。但是，在向用户讲解</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命令之前，用户必须首先了解一下电子邮件的基本格式。</a:t>
            </a:r>
          </a:p>
        </p:txBody>
      </p:sp>
    </p:spTree>
    <p:extLst>
      <p:ext uri="{BB962C8B-B14F-4D97-AF65-F5344CB8AC3E}">
        <p14:creationId xmlns:p14="http://schemas.microsoft.com/office/powerpoint/2010/main" val="413839212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8.1.1  </a:t>
            </a:r>
            <a:r>
              <a:rPr lang="zh-CN" altLang="en-US" b="0" i="0" u="none" strike="noStrike" kern="1800" baseline="0" smtClean="0">
                <a:latin typeface="Times New Roman"/>
                <a:ea typeface="楷体"/>
              </a:rPr>
              <a:t>调用</a:t>
            </a:r>
            <a:r>
              <a:rPr lang="en-US" altLang="zh-CN" b="0" i="0" u="none" strike="noStrike" kern="1800" baseline="0" smtClean="0">
                <a:latin typeface="Times New Roman"/>
                <a:ea typeface="楷体"/>
              </a:rPr>
              <a:t>Windows</a:t>
            </a:r>
            <a:r>
              <a:rPr lang="zh-CN" altLang="en-US" b="0" i="0" u="none" strike="noStrike" kern="1800" baseline="0" smtClean="0">
                <a:latin typeface="Times New Roman"/>
                <a:ea typeface="楷体"/>
              </a:rPr>
              <a:t>自带程序</a:t>
            </a: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a:ea typeface="华文新魏"/>
              </a:rPr>
              <a:t>在</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操作系统中，所有的程序都是以进程为单位运行。本节中所讲述的调用邮件发送程序就是通过调用相应的</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进程实现的。调用该</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进程所使用的命令是“</a:t>
            </a:r>
            <a:r>
              <a:rPr lang="en-US" altLang="zh-CN" b="0" i="0" u="none" strike="noStrike" baseline="0" smtClean="0">
                <a:latin typeface="Times New Roman"/>
                <a:ea typeface="华文新魏"/>
              </a:rPr>
              <a:t>mailto:+string</a:t>
            </a:r>
            <a:r>
              <a:rPr lang="zh-CN" altLang="en-US" b="0" i="0" u="none" strike="noStrike" baseline="0" smtClean="0">
                <a:latin typeface="Times New Roman"/>
                <a:ea typeface="华文新魏"/>
              </a:rPr>
              <a:t>”，其中，</a:t>
            </a:r>
            <a:r>
              <a:rPr lang="en-US" altLang="zh-CN" b="0" i="0" u="none" strike="noStrike" baseline="0" smtClean="0">
                <a:latin typeface="Times New Roman"/>
                <a:ea typeface="华文新魏"/>
              </a:rPr>
              <a:t>string</a:t>
            </a:r>
            <a:r>
              <a:rPr lang="zh-CN" altLang="en-US" b="0" i="0" u="none" strike="noStrike" baseline="0" smtClean="0">
                <a:latin typeface="Times New Roman"/>
                <a:ea typeface="华文新魏"/>
              </a:rPr>
              <a:t>表示邮件发送的目的地址。例如，用户需要将邮件发送到邮件地址为</a:t>
            </a:r>
            <a:r>
              <a:rPr lang="en-US" altLang="zh-CN" b="0" i="0" u="none" strike="noStrike" baseline="0" smtClean="0">
                <a:latin typeface="Times New Roman"/>
                <a:ea typeface="华文新魏"/>
              </a:rPr>
              <a:t>lymlrl@163.com</a:t>
            </a:r>
            <a:r>
              <a:rPr lang="zh-CN" altLang="en-US" b="0" i="0" u="none" strike="noStrike" baseline="0" smtClean="0">
                <a:latin typeface="Times New Roman"/>
                <a:ea typeface="华文新魏"/>
              </a:rPr>
              <a:t>的邮箱中，使用的命令是“</a:t>
            </a:r>
            <a:r>
              <a:rPr lang="en-US" altLang="zh-CN" b="0" i="0" u="none" strike="noStrike" baseline="0" smtClean="0">
                <a:latin typeface="Times New Roman"/>
                <a:ea typeface="华文新魏"/>
              </a:rPr>
              <a:t>mailto:lymlrl@163.com</a:t>
            </a:r>
            <a:r>
              <a:rPr lang="zh-CN" altLang="en-US" b="0" i="0" u="none" strike="noStrike" baseline="0" smtClean="0">
                <a:latin typeface="Times New Roman"/>
                <a:ea typeface="华文新魏"/>
              </a:rPr>
              <a:t>”。</a:t>
            </a:r>
          </a:p>
          <a:p>
            <a:pPr marR="0" lvl="0" rtl="0"/>
            <a:r>
              <a:rPr lang="zh-CN" altLang="en-US" b="0" i="0" u="none" strike="noStrike" baseline="0" smtClean="0">
                <a:latin typeface="Times New Roman"/>
                <a:ea typeface="华文新魏"/>
              </a:rPr>
              <a:t>首先，在</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系统界面下选择“开始”</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“运行”命令，弹出“运行”对话框，如图</a:t>
            </a:r>
            <a:r>
              <a:rPr lang="en-US" altLang="zh-CN" b="0" i="0" u="none" strike="noStrike" baseline="0" smtClean="0">
                <a:latin typeface="Times New Roman"/>
                <a:ea typeface="华文新魏"/>
              </a:rPr>
              <a:t>8.1</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21927497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a:t>
            </a:r>
            <a:r>
              <a:rPr lang="en-US" altLang="zh-CN" b="0" i="0" u="none" strike="noStrike" kern="1800" baseline="0" smtClean="0">
                <a:latin typeface="Times New Roman"/>
                <a:ea typeface="楷体"/>
              </a:rPr>
              <a:t>E-mail</a:t>
            </a:r>
            <a:r>
              <a:rPr lang="zh-CN" altLang="en-US" b="0" i="0" u="none" strike="noStrike" kern="1800" baseline="0" smtClean="0">
                <a:latin typeface="Times New Roman"/>
                <a:ea typeface="楷体"/>
              </a:rPr>
              <a:t>构造格式</a:t>
            </a:r>
          </a:p>
        </p:txBody>
      </p:sp>
      <p:sp>
        <p:nvSpPr>
          <p:cNvPr id="3" name="文本占位符 2"/>
          <p:cNvSpPr>
            <a:spLocks noGrp="1"/>
          </p:cNvSpPr>
          <p:nvPr>
            <p:ph type="body" idx="1"/>
          </p:nvPr>
        </p:nvSpPr>
        <p:spPr/>
        <p:txBody>
          <a:bodyPr>
            <a:normAutofit fontScale="92500" lnSpcReduction="20000"/>
          </a:bodyPr>
          <a:lstStyle/>
          <a:p>
            <a:pPr marR="0" lvl="0" rtl="0"/>
            <a:r>
              <a:rPr lang="zh-CN" altLang="en-US" b="0" i="0" u="none" strike="noStrike" baseline="0" smtClean="0">
                <a:latin typeface="Times New Roman"/>
                <a:ea typeface="华文新魏"/>
              </a:rPr>
              <a:t>在</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协议中，规定了</a:t>
            </a:r>
            <a:r>
              <a:rPr lang="en-US" altLang="zh-CN" b="0" i="0" u="none" strike="noStrike" baseline="0" smtClean="0">
                <a:latin typeface="Times New Roman"/>
                <a:ea typeface="华文新魏"/>
              </a:rPr>
              <a:t>E-mail</a:t>
            </a:r>
            <a:r>
              <a:rPr lang="zh-CN" altLang="en-US" b="0" i="0" u="none" strike="noStrike" baseline="0" smtClean="0">
                <a:latin typeface="Times New Roman"/>
                <a:ea typeface="华文新魏"/>
              </a:rPr>
              <a:t>信件的基本格式。该格式与第</a:t>
            </a:r>
            <a:r>
              <a:rPr lang="en-US" altLang="zh-CN" b="0" i="0" u="none" strike="noStrike" baseline="0" smtClean="0">
                <a:latin typeface="Times New Roman"/>
                <a:ea typeface="华文新魏"/>
              </a:rPr>
              <a:t>5</a:t>
            </a:r>
            <a:r>
              <a:rPr lang="zh-CN" altLang="en-US" b="0" i="0" u="none" strike="noStrike" baseline="0" smtClean="0">
                <a:latin typeface="Times New Roman"/>
                <a:ea typeface="华文新魏"/>
              </a:rPr>
              <a:t>章中向用户所讲述的</a:t>
            </a:r>
            <a:r>
              <a:rPr lang="en-US" altLang="zh-CN" b="0" i="0" u="none" strike="noStrike" baseline="0" smtClean="0">
                <a:latin typeface="Times New Roman"/>
                <a:ea typeface="华文新魏"/>
              </a:rPr>
              <a:t>HTTP</a:t>
            </a:r>
            <a:r>
              <a:rPr lang="zh-CN" altLang="en-US" b="0" i="0" u="none" strike="noStrike" baseline="0" smtClean="0">
                <a:latin typeface="Times New Roman"/>
                <a:ea typeface="华文新魏"/>
              </a:rPr>
              <a:t>基本格式一样，都包含有数据头和数据体，并且在两者之间均使用一个空白行隔开。例如，一封简单的邮件构造格式如下：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邮件头</a:t>
            </a:r>
          </a:p>
          <a:p>
            <a:pPr marR="0" lvl="0" rtl="0"/>
            <a:r>
              <a:rPr lang="en-US" altLang="zh-CN" b="0" i="0" u="none" strike="noStrike" baseline="0" smtClean="0">
                <a:latin typeface="Times New Roman"/>
                <a:ea typeface="华文新魏"/>
              </a:rPr>
              <a:t>From:lymlrl@163.com</a:t>
            </a:r>
          </a:p>
          <a:p>
            <a:pPr marR="0" lvl="0" rtl="0"/>
            <a:r>
              <a:rPr lang="en-US" altLang="zh-CN" b="0" i="0" u="none" strike="noStrike" baseline="0" smtClean="0">
                <a:latin typeface="Times New Roman"/>
                <a:ea typeface="华文新魏"/>
              </a:rPr>
              <a:t>Subject: This is a E-mail</a:t>
            </a: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空白行</a:t>
            </a:r>
          </a:p>
          <a:p>
            <a:pPr marR="0" lvl="0" rtl="0"/>
            <a:r>
              <a:rPr lang="en-US" altLang="zh-CN" b="0" i="0" u="none" strike="noStrike" baseline="0" smtClean="0">
                <a:latin typeface="Times New Roman"/>
                <a:ea typeface="华文新魏"/>
              </a:rPr>
              <a:t>Hello lymlrl!</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邮件体</a:t>
            </a:r>
          </a:p>
          <a:p>
            <a:pPr marR="0" lvl="0" rtl="0"/>
            <a:r>
              <a:rPr lang="en-US" altLang="zh-CN" b="0" i="0" u="none" strike="noStrike" baseline="0" smtClean="0">
                <a:latin typeface="Times New Roman"/>
                <a:ea typeface="华文新魏"/>
              </a:rPr>
              <a:t>This is a E-mail!</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23471128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在例子中，</a:t>
            </a:r>
            <a:r>
              <a:rPr lang="en-US" altLang="zh-CN" b="0" i="0" u="none" strike="noStrike" baseline="0" smtClean="0">
                <a:latin typeface="Times New Roman"/>
                <a:ea typeface="华文新魏"/>
              </a:rPr>
              <a:t>E-mail</a:t>
            </a:r>
            <a:r>
              <a:rPr lang="zh-CN" altLang="en-US" b="0" i="0" u="none" strike="noStrike" baseline="0" smtClean="0">
                <a:latin typeface="Times New Roman"/>
                <a:ea typeface="华文新魏"/>
              </a:rPr>
              <a:t>的基本格式包括邮件头和邮件体。邮件头中的内容是关于该邮件的一些基本信息。例如，发送者和主题信息。而邮件体中是纯文本的邮件内容，并且在</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协议中，还规定在邮件头和邮件体之间需要使用一个空白行隔开。</a:t>
            </a:r>
          </a:p>
        </p:txBody>
      </p:sp>
    </p:spTree>
    <p:extLst>
      <p:ext uri="{BB962C8B-B14F-4D97-AF65-F5344CB8AC3E}">
        <p14:creationId xmlns:p14="http://schemas.microsoft.com/office/powerpoint/2010/main" val="29404969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85000" lnSpcReduction="20000"/>
          </a:bodyPr>
          <a:lstStyle/>
          <a:p>
            <a:pPr marR="0" lvl="0" rtl="0"/>
            <a:r>
              <a:rPr lang="zh-CN" altLang="en-US" b="0" i="0" u="none" strike="noStrike" baseline="0" smtClean="0">
                <a:latin typeface="Times New Roman"/>
                <a:ea typeface="华文新魏"/>
              </a:rPr>
              <a:t>在邮件头中，主要是由</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标准字段组成，这些字段包含邮件的基本信息。例如：</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邮件头</a:t>
            </a:r>
          </a:p>
          <a:p>
            <a:pPr marR="0" lvl="0" rtl="0"/>
            <a:r>
              <a:rPr lang="en-US" altLang="zh-CN" b="0" i="0" u="none" strike="noStrike" baseline="0" smtClean="0">
                <a:latin typeface="Times New Roman"/>
                <a:ea typeface="华文新魏"/>
              </a:rPr>
              <a:t>From:lymlrl@163.com</a:t>
            </a:r>
          </a:p>
          <a:p>
            <a:pPr marR="0" lvl="0" rtl="0"/>
            <a:r>
              <a:rPr lang="en-US" altLang="zh-CN" b="0" i="0" u="none" strike="noStrike" baseline="0" smtClean="0">
                <a:latin typeface="Times New Roman"/>
                <a:ea typeface="华文新魏"/>
              </a:rPr>
              <a:t>Subject: This is a E-mail</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以上字段所包含的信息：邮件发送者的邮件地址是</a:t>
            </a:r>
            <a:r>
              <a:rPr lang="en-US" altLang="zh-CN" b="0" i="0" u="none" strike="noStrike" baseline="0" smtClean="0">
                <a:latin typeface="Times New Roman"/>
                <a:ea typeface="华文新魏"/>
              </a:rPr>
              <a:t>lymlrl@163.com</a:t>
            </a:r>
            <a:r>
              <a:rPr lang="zh-CN" altLang="en-US" b="0" i="0" u="none" strike="noStrike" baseline="0" smtClean="0">
                <a:latin typeface="Times New Roman"/>
                <a:ea typeface="华文新魏"/>
              </a:rPr>
              <a:t>，邮件主题是</a:t>
            </a:r>
            <a:r>
              <a:rPr lang="en-US" altLang="zh-CN" b="0" i="0" u="none" strike="noStrike" baseline="0" smtClean="0">
                <a:latin typeface="Times New Roman"/>
                <a:ea typeface="华文新魏"/>
              </a:rPr>
              <a:t>This is a E-mail</a:t>
            </a:r>
            <a:r>
              <a:rPr lang="zh-CN" altLang="en-US" b="0" i="0" u="none" strike="noStrike" baseline="0" smtClean="0">
                <a:latin typeface="Times New Roman"/>
                <a:ea typeface="华文新魏"/>
              </a:rPr>
              <a:t>。在</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协议中，包含了很多邮件头标准字段，部分</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邮件头字段如表</a:t>
            </a:r>
            <a:r>
              <a:rPr lang="en-US" altLang="zh-CN" b="0" i="0" u="none" strike="noStrike" baseline="0" smtClean="0">
                <a:latin typeface="Times New Roman"/>
                <a:ea typeface="华文新魏"/>
              </a:rPr>
              <a:t>8.4</a:t>
            </a:r>
            <a:r>
              <a:rPr lang="zh-CN" altLang="en-US" b="0" i="0" u="none" strike="noStrike" baseline="0" smtClean="0">
                <a:latin typeface="Times New Roman"/>
                <a:ea typeface="华文新魏"/>
              </a:rPr>
              <a:t>所示。紧跟着邮件头的是一个空白行，用于区分邮件头和邮件体。在邮件体中，主要是邮件需要发送的信息内容。在邮件体中，不包含任何字段信息，只有文本格式的邮件内容而已。</a:t>
            </a:r>
          </a:p>
        </p:txBody>
      </p:sp>
    </p:spTree>
    <p:extLst>
      <p:ext uri="{BB962C8B-B14F-4D97-AF65-F5344CB8AC3E}">
        <p14:creationId xmlns:p14="http://schemas.microsoft.com/office/powerpoint/2010/main" val="33147123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91680" y="692696"/>
            <a:ext cx="6120680" cy="1143000"/>
          </a:xfrm>
        </p:spPr>
        <p:txBody>
          <a:bodyPr/>
          <a:lstStyle/>
          <a:p>
            <a:pPr marR="0" rtl="0"/>
            <a:r>
              <a:rPr lang="zh-CN" altLang="en-US" b="0" i="0" u="none" strike="noStrike" kern="1800" baseline="0" dirty="0" smtClean="0">
                <a:latin typeface="Times New Roman"/>
                <a:ea typeface="楷体"/>
              </a:rPr>
              <a:t>表</a:t>
            </a:r>
            <a:r>
              <a:rPr lang="en-US" altLang="zh-CN" b="0" i="0" u="none" strike="noStrike" kern="1800" baseline="0" dirty="0" smtClean="0">
                <a:latin typeface="Times New Roman"/>
                <a:ea typeface="楷体"/>
              </a:rPr>
              <a:t>8.4  SMTP</a:t>
            </a:r>
            <a:r>
              <a:rPr lang="zh-CN" altLang="en-US" b="0" i="0" u="none" strike="noStrike" kern="1800" baseline="0" dirty="0" smtClean="0">
                <a:latin typeface="Times New Roman"/>
                <a:ea typeface="楷体"/>
              </a:rPr>
              <a:t>邮件头字段</a:t>
            </a:r>
          </a:p>
        </p:txBody>
      </p:sp>
      <p:graphicFrame>
        <p:nvGraphicFramePr>
          <p:cNvPr id="4" name="表格 3"/>
          <p:cNvGraphicFramePr>
            <a:graphicFrameLocks noGrp="1"/>
          </p:cNvGraphicFramePr>
          <p:nvPr>
            <p:extLst>
              <p:ext uri="{D42A27DB-BD31-4B8C-83A1-F6EECF244321}">
                <p14:modId xmlns:p14="http://schemas.microsoft.com/office/powerpoint/2010/main" val="3949647737"/>
              </p:ext>
            </p:extLst>
          </p:nvPr>
        </p:nvGraphicFramePr>
        <p:xfrm>
          <a:off x="1331640" y="1916844"/>
          <a:ext cx="6696800" cy="4320468"/>
        </p:xfrm>
        <a:graphic>
          <a:graphicData uri="http://schemas.openxmlformats.org/drawingml/2006/table">
            <a:tbl>
              <a:tblPr firstRow="1" firstCol="1" lastRow="1" lastCol="1" bandRow="1" bandCol="1">
                <a:tableStyleId>{5C22544A-7EE6-4342-B048-85BDC9FD1C3A}</a:tableStyleId>
              </a:tblPr>
              <a:tblGrid>
                <a:gridCol w="3466264"/>
                <a:gridCol w="3230536"/>
              </a:tblGrid>
              <a:tr h="329292">
                <a:tc>
                  <a:txBody>
                    <a:bodyPr/>
                    <a:lstStyle/>
                    <a:p>
                      <a:pPr algn="ctr">
                        <a:lnSpc>
                          <a:spcPts val="1250"/>
                        </a:lnSpc>
                        <a:spcAft>
                          <a:spcPts val="100"/>
                        </a:spcAft>
                      </a:pPr>
                      <a:r>
                        <a:rPr lang="zh-CN" sz="900">
                          <a:effectLst/>
                        </a:rPr>
                        <a:t>字</a:t>
                      </a:r>
                      <a:r>
                        <a:rPr lang="en-US" sz="900">
                          <a:effectLst/>
                        </a:rPr>
                        <a:t>    </a:t>
                      </a:r>
                      <a:r>
                        <a:rPr lang="zh-CN" sz="900">
                          <a:effectLst/>
                        </a:rPr>
                        <a:t>段</a:t>
                      </a:r>
                      <a:endParaRPr lang="zh-CN" sz="900">
                        <a:effectLst/>
                        <a:latin typeface="Times New Roman"/>
                        <a:ea typeface="宋体"/>
                      </a:endParaRPr>
                    </a:p>
                  </a:txBody>
                  <a:tcPr marL="68580" marR="68580" marT="0" marB="0" anchor="ctr"/>
                </a:tc>
                <a:tc>
                  <a:txBody>
                    <a:bodyPr/>
                    <a:lstStyle/>
                    <a:p>
                      <a:pPr algn="ctr">
                        <a:lnSpc>
                          <a:spcPts val="1250"/>
                        </a:lnSpc>
                        <a:spcAft>
                          <a:spcPts val="100"/>
                        </a:spcAft>
                      </a:pPr>
                      <a:r>
                        <a:rPr lang="zh-CN" sz="900">
                          <a:effectLst/>
                        </a:rPr>
                        <a:t>意</a:t>
                      </a:r>
                      <a:r>
                        <a:rPr lang="en-US" sz="900">
                          <a:effectLst/>
                        </a:rPr>
                        <a:t>    </a:t>
                      </a:r>
                      <a:r>
                        <a:rPr lang="zh-CN" sz="900">
                          <a:effectLst/>
                        </a:rPr>
                        <a:t>义</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From</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邮件创建者的邮件地址</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To</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邮件目的地</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Sender</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邮件发送者</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Reply-to</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邮件回复地址</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Cc</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邮件抄送人</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In- Reply-To</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邮件正被回复</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Data</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邮件创建的时间</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Subject</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邮件主题</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Comments</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邮件的其他说明</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Keywords</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邮件的关键字</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Bcc</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a:effectLst/>
                        </a:rPr>
                        <a:t>邮件的密件抄送人邮件地址</a:t>
                      </a:r>
                      <a:endParaRPr lang="zh-CN" sz="900">
                        <a:effectLst/>
                        <a:latin typeface="Times New Roman"/>
                        <a:ea typeface="宋体"/>
                      </a:endParaRPr>
                    </a:p>
                  </a:txBody>
                  <a:tcPr marL="68580" marR="68580" marT="0" marB="0" anchor="ctr"/>
                </a:tc>
              </a:tr>
              <a:tr h="332598">
                <a:tc>
                  <a:txBody>
                    <a:bodyPr/>
                    <a:lstStyle/>
                    <a:p>
                      <a:pPr indent="266700" algn="just">
                        <a:lnSpc>
                          <a:spcPts val="1250"/>
                        </a:lnSpc>
                        <a:spcAft>
                          <a:spcPts val="100"/>
                        </a:spcAft>
                      </a:pPr>
                      <a:r>
                        <a:rPr lang="en-US" sz="900">
                          <a:effectLst/>
                        </a:rPr>
                        <a:t>Message-ID</a:t>
                      </a:r>
                      <a:endParaRPr lang="zh-CN" sz="900">
                        <a:effectLst/>
                        <a:latin typeface="Times New Roman"/>
                        <a:ea typeface="宋体"/>
                      </a:endParaRPr>
                    </a:p>
                  </a:txBody>
                  <a:tcPr marL="68580" marR="68580" marT="0" marB="0" anchor="ctr"/>
                </a:tc>
                <a:tc>
                  <a:txBody>
                    <a:bodyPr/>
                    <a:lstStyle/>
                    <a:p>
                      <a:pPr indent="266700" algn="just">
                        <a:lnSpc>
                          <a:spcPts val="1250"/>
                        </a:lnSpc>
                        <a:spcAft>
                          <a:spcPts val="100"/>
                        </a:spcAft>
                      </a:pPr>
                      <a:r>
                        <a:rPr lang="zh-CN" sz="900" dirty="0">
                          <a:effectLst/>
                        </a:rPr>
                        <a:t>邮件的标识符</a:t>
                      </a:r>
                      <a:endParaRPr lang="zh-CN" sz="9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173633174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62500" lnSpcReduction="20000"/>
          </a:bodyPr>
          <a:lstStyle/>
          <a:p>
            <a:pPr marR="0" lvl="0" rtl="0"/>
            <a:r>
              <a:rPr lang="zh-CN" altLang="en-US" b="0" i="0" u="none" strike="noStrike" baseline="0" dirty="0" smtClean="0">
                <a:latin typeface="Times New Roman"/>
                <a:ea typeface="华文新魏"/>
              </a:rPr>
              <a:t>在表</a:t>
            </a:r>
            <a:r>
              <a:rPr lang="en-US" altLang="zh-CN" b="0" i="0" u="none" strike="noStrike" baseline="0" dirty="0" smtClean="0">
                <a:latin typeface="Times New Roman"/>
                <a:ea typeface="华文新魏"/>
              </a:rPr>
              <a:t>8.4</a:t>
            </a:r>
            <a:r>
              <a:rPr lang="zh-CN" altLang="en-US" b="0" i="0" u="none" strike="noStrike" baseline="0" dirty="0" smtClean="0">
                <a:latin typeface="Times New Roman"/>
                <a:ea typeface="华文新魏"/>
              </a:rPr>
              <a:t>中列出了部分</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标准字段。其中，</a:t>
            </a:r>
            <a:r>
              <a:rPr lang="en-US" altLang="zh-CN" b="0" i="0" u="none" strike="noStrike" baseline="0" dirty="0" smtClean="0">
                <a:latin typeface="Times New Roman"/>
                <a:ea typeface="华文新魏"/>
              </a:rPr>
              <a:t>From</a:t>
            </a:r>
            <a:r>
              <a:rPr lang="zh-CN" altLang="en-US" b="0" i="0" u="none" strike="noStrike" baseline="0" dirty="0" smtClean="0">
                <a:latin typeface="Times New Roman"/>
                <a:ea typeface="华文新魏"/>
              </a:rPr>
              <a:t>表示邮件的创建者地址，该地址在一般情况下仅有一个。</a:t>
            </a:r>
            <a:r>
              <a:rPr lang="en-US" altLang="zh-CN" b="0" i="0" u="none" strike="noStrike" baseline="0" dirty="0" smtClean="0">
                <a:latin typeface="Times New Roman"/>
                <a:ea typeface="华文新魏"/>
              </a:rPr>
              <a:t>Sender</a:t>
            </a:r>
            <a:r>
              <a:rPr lang="zh-CN" altLang="en-US" b="0" i="0" u="none" strike="noStrike" baseline="0" dirty="0" smtClean="0">
                <a:latin typeface="Times New Roman"/>
                <a:ea typeface="华文新魏"/>
              </a:rPr>
              <a:t>表示邮件的发送者，该发送者可能是转发邮件，该字段可以有多个邮件地址，地址之间使用逗号隔开。同时可以有多个地址的字段是</a:t>
            </a:r>
            <a:r>
              <a:rPr lang="en-US" altLang="zh-CN" b="0" i="0" u="none" strike="noStrike" baseline="0" dirty="0" smtClean="0">
                <a:latin typeface="Times New Roman"/>
                <a:ea typeface="华文新魏"/>
              </a:rPr>
              <a:t>To</a:t>
            </a:r>
            <a:r>
              <a:rPr lang="zh-CN" altLang="en-US" b="0" i="0" u="none" strike="noStrike" baseline="0" dirty="0" smtClean="0">
                <a:latin typeface="Times New Roman"/>
                <a:ea typeface="华文新魏"/>
              </a:rPr>
              <a:t>。例如：</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Data:Tue,04</a:t>
            </a:r>
            <a:r>
              <a:rPr lang="en-US" altLang="zh-CN" b="0" i="0" u="none" strike="noStrike" baseline="0" dirty="0" smtClean="0">
                <a:latin typeface="Times New Roman"/>
                <a:ea typeface="华文新魏"/>
              </a:rPr>
              <a:t> Feb 2009 21:18:03+0800</a:t>
            </a:r>
            <a:r>
              <a:rPr lang="zh-CN" altLang="en-US" b="0" i="0" u="none" strike="noStrike" baseline="0" dirty="0" smtClean="0">
                <a:latin typeface="Times New Roman"/>
                <a:ea typeface="华文新魏"/>
              </a:rPr>
              <a:t>	</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From:lymlrl@163.com</a:t>
            </a:r>
            <a:endParaRPr lang="en-US" altLang="zh-CN" b="0" i="0" u="none" strike="noStrike" baseline="0" dirty="0" smtClean="0">
              <a:latin typeface="Times New Roman"/>
              <a:ea typeface="华文新魏"/>
            </a:endParaRPr>
          </a:p>
          <a:p>
            <a:pPr lv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Sender: lymlrl@126.com</a:t>
            </a:r>
            <a:r>
              <a:rPr lang="en-US" altLang="zh-CN" dirty="0">
                <a:latin typeface="Times New Roman"/>
                <a:ea typeface="华文新魏"/>
              </a:rPr>
              <a:t>, wexs@163.com,wen@126.com,</a:t>
            </a:r>
            <a:endParaRPr lang="en-US" altLang="zh-CN" b="0" i="0" u="none" strike="noStrike" baseline="0" dirty="0" smtClean="0">
              <a:latin typeface="Times New Roman"/>
              <a:ea typeface="华文新魏"/>
            </a:endParaRPr>
          </a:p>
          <a:p>
            <a:pPr marR="0" lvl="0" rtl="0"/>
            <a:r>
              <a:rPr lang="en-US" altLang="zh-CN" dirty="0">
                <a:latin typeface="Times New Roman"/>
                <a:ea typeface="华文新魏"/>
              </a:rPr>
              <a:t> </a:t>
            </a:r>
            <a:r>
              <a:rPr lang="en-US" altLang="zh-CN" dirty="0" smtClean="0">
                <a:latin typeface="Times New Roman"/>
                <a:ea typeface="华文新魏"/>
              </a:rPr>
              <a:t>         </a:t>
            </a:r>
            <a:r>
              <a:rPr lang="en-US" altLang="zh-CN" b="0" i="0" u="none" strike="noStrike" baseline="0" dirty="0" err="1" smtClean="0">
                <a:latin typeface="Times New Roman"/>
                <a:ea typeface="华文新魏"/>
              </a:rPr>
              <a:t>wuy@sina.com.cn</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发送者为多个地址</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To</a:t>
            </a:r>
            <a:r>
              <a:rPr lang="en-US" altLang="zh-CN" b="0" i="0" u="none" strike="noStrike" baseline="0" dirty="0" err="1" smtClean="0">
                <a:latin typeface="Times New Roman"/>
                <a:ea typeface="华文新魏"/>
              </a:rPr>
              <a:t>:lymlrl@126.com,data@yahoo.com.cn,asj@sina.com.cn</a:t>
            </a:r>
            <a:endParaRPr lang="en-US" altLang="zh-CN" b="0" i="0" u="none" strike="noStrike" baseline="0" dirty="0" smtClean="0">
              <a:latin typeface="Times New Roman"/>
              <a:ea typeface="华文新魏"/>
            </a:endParaRPr>
          </a:p>
          <a:p>
            <a:pPr marR="0" lvl="0" rtl="0"/>
            <a:r>
              <a:rPr lang="en-US" altLang="zh-CN" dirty="0">
                <a:latin typeface="Times New Roman"/>
                <a:ea typeface="华文新魏"/>
              </a:rPr>
              <a:t> </a:t>
            </a:r>
            <a:r>
              <a:rPr lang="en-US" altLang="zh-CN"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接收者也为多个</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Subject: This is a E-mail</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邮件主题</a:t>
            </a: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空行</a:t>
            </a:r>
          </a:p>
          <a:p>
            <a:pPr marR="0" lvl="0" rtl="0"/>
            <a:r>
              <a:rPr lang="en-US" altLang="zh-CN" b="0" i="0" u="none" strike="noStrike" baseline="0" dirty="0" smtClean="0">
                <a:latin typeface="Times New Roman"/>
                <a:ea typeface="华文新魏"/>
              </a:rPr>
              <a:t>08</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Hello </a:t>
            </a:r>
            <a:r>
              <a:rPr lang="en-US" altLang="zh-CN" b="0" i="0" u="none" strike="noStrike" baseline="0" dirty="0" err="1" smtClean="0">
                <a:latin typeface="Times New Roman"/>
                <a:ea typeface="华文新魏"/>
              </a:rPr>
              <a:t>lymlrl</a:t>
            </a:r>
            <a:r>
              <a:rPr lang="en-US" altLang="zh-CN" b="0" i="0" u="none" strike="noStrike" baseline="0" dirty="0" smtClean="0">
                <a:latin typeface="Times New Roman"/>
                <a:ea typeface="华文新魏"/>
              </a:rPr>
              <a:t>!</a:t>
            </a:r>
          </a:p>
          <a:p>
            <a:pPr marR="0" lvl="0" rtl="0"/>
            <a:r>
              <a:rPr lang="en-US" altLang="zh-CN" dirty="0">
                <a:latin typeface="Times New Roman"/>
                <a:ea typeface="华文新魏"/>
              </a:rPr>
              <a:t> </a:t>
            </a:r>
            <a:r>
              <a:rPr lang="en-US" altLang="zh-CN"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邮件数据体</a:t>
            </a:r>
          </a:p>
          <a:p>
            <a:pPr marR="0" lvl="0" rtl="0"/>
            <a:r>
              <a:rPr lang="en-US" altLang="zh-CN" b="0" i="0" u="none" strike="noStrike" baseline="0" dirty="0" smtClean="0">
                <a:latin typeface="Times New Roman"/>
                <a:ea typeface="华文新魏"/>
              </a:rPr>
              <a:t>09</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This is a E-mail!</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285405183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a:xfrm>
            <a:off x="539552" y="332656"/>
            <a:ext cx="8147248" cy="6408712"/>
          </a:xfrm>
        </p:spPr>
        <p:txBody>
          <a:bodyPr>
            <a:normAutofit fontScale="70000" lnSpcReduction="20000"/>
          </a:bodyPr>
          <a:lstStyle/>
          <a:p>
            <a:pPr marR="0" lvl="0" rtl="0"/>
            <a:r>
              <a:rPr lang="zh-CN" altLang="en-US" b="0" i="0" u="none" strike="noStrike" baseline="0" dirty="0" smtClean="0">
                <a:latin typeface="Times New Roman"/>
                <a:ea typeface="华文新魏"/>
              </a:rPr>
              <a:t>如果邮件没有发送成功，则客户端应该将该邮件重新进行发送。邮件的重发必须在保证邮件内容不发生改变的情况下进行。实际上，邮件进行重发只用在原有邮件头的标题字段前加上字符串“</a:t>
            </a:r>
            <a:r>
              <a:rPr lang="en-US" altLang="zh-CN" b="0" i="0" u="none" strike="noStrike" baseline="0" dirty="0" smtClean="0">
                <a:latin typeface="Times New Roman"/>
                <a:ea typeface="华文新魏"/>
              </a:rPr>
              <a:t>Resent-</a:t>
            </a:r>
            <a:r>
              <a:rPr lang="zh-CN" altLang="en-US" b="0" i="0" u="none" strike="noStrike" baseline="0" dirty="0" smtClean="0">
                <a:latin typeface="Times New Roman"/>
                <a:ea typeface="华文新魏"/>
              </a:rPr>
              <a:t>”。例如，将上述实例中的邮件进行重发，内容如下：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Resent-Data</a:t>
            </a:r>
            <a:r>
              <a:rPr lang="en-US" altLang="zh-CN" b="0" i="0" u="none" strike="noStrike" baseline="0" dirty="0" err="1" smtClean="0">
                <a:latin typeface="Times New Roman"/>
                <a:ea typeface="华文新魏"/>
              </a:rPr>
              <a:t>:Tue,04</a:t>
            </a:r>
            <a:r>
              <a:rPr lang="en-US" altLang="zh-CN" b="0" i="0" u="none" strike="noStrike" baseline="0" dirty="0" smtClean="0">
                <a:latin typeface="Times New Roman"/>
                <a:ea typeface="华文新魏"/>
              </a:rPr>
              <a:t> Feb 2009 21:18:03+0800</a:t>
            </a:r>
            <a:r>
              <a:rPr lang="zh-CN" altLang="en-US" b="0" i="0" u="none" strike="noStrike" baseline="0" dirty="0" smtClean="0">
                <a:latin typeface="Times New Roman"/>
                <a:ea typeface="华文新魏"/>
              </a:rPr>
              <a:t>	</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Resent-From</a:t>
            </a:r>
            <a:r>
              <a:rPr lang="en-US" altLang="zh-CN" b="0" i="0" u="none" strike="noStrike" baseline="0" dirty="0" err="1" smtClean="0">
                <a:latin typeface="Times New Roman"/>
                <a:ea typeface="华文新魏"/>
              </a:rPr>
              <a:t>:lymlrl@163.com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Resent-Sender</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lymlrl@126.com</a:t>
            </a:r>
            <a:r>
              <a:rPr lang="en-US" altLang="zh-CN" b="0" i="0" u="none" strike="noStrike" baseline="0" dirty="0" smtClean="0">
                <a:latin typeface="Times New Roman"/>
                <a:ea typeface="华文新魏"/>
              </a:rPr>
              <a:t>, </a:t>
            </a:r>
            <a:r>
              <a:rPr lang="en-US" altLang="zh-CN" b="0" i="0" u="none" strike="noStrike" baseline="0" dirty="0" err="1" smtClean="0">
                <a:latin typeface="Times New Roman"/>
                <a:ea typeface="华文新魏"/>
              </a:rPr>
              <a:t>wexs@163.com,wen@126.com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发送者为多个地址</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Resent-To</a:t>
            </a:r>
            <a:r>
              <a:rPr lang="en-US" altLang="zh-CN" b="0" i="0" u="none" strike="noStrike" baseline="0" dirty="0" err="1" smtClean="0">
                <a:latin typeface="Times New Roman"/>
                <a:ea typeface="华文新魏"/>
              </a:rPr>
              <a:t>:lymlrl@126.com,data@yahoo.com.cn</a:t>
            </a:r>
            <a:endParaRPr lang="en-US" altLang="zh-CN"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接收者也为多个</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Resent-Subject</a:t>
            </a:r>
            <a:r>
              <a:rPr lang="en-US" altLang="zh-CN" b="0" i="0" u="none" strike="noStrike" baseline="0" dirty="0" smtClean="0">
                <a:latin typeface="Times New Roman"/>
                <a:ea typeface="华文新魏"/>
              </a:rPr>
              <a:t>: This is a E-mail</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邮件主题</a:t>
            </a: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p>
          <a:p>
            <a:pPr marR="0" lvl="0" rtl="0"/>
            <a:r>
              <a:rPr lang="en-US" altLang="zh-CN" b="0" i="0" u="none" strike="noStrike" baseline="0" dirty="0" smtClean="0">
                <a:latin typeface="Times New Roman"/>
                <a:ea typeface="华文新魏"/>
              </a:rPr>
              <a:t>08</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Hello </a:t>
            </a:r>
            <a:r>
              <a:rPr lang="en-US" altLang="zh-CN" b="0" i="0" u="none" strike="noStrike" baseline="0" dirty="0" err="1" smtClean="0">
                <a:latin typeface="Times New Roman"/>
                <a:ea typeface="华文新魏"/>
              </a:rPr>
              <a:t>lymlrl</a:t>
            </a:r>
            <a:r>
              <a:rPr lang="en-US" altLang="zh-CN" b="0" i="0" u="none" strike="noStrike" baseline="0" dirty="0" smtClean="0">
                <a:latin typeface="Times New Roman"/>
                <a:ea typeface="华文新魏"/>
              </a:rPr>
              <a:t>!</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邮件数据体</a:t>
            </a:r>
          </a:p>
          <a:p>
            <a:pPr marR="0" lvl="0" rtl="0"/>
            <a:r>
              <a:rPr lang="en-US" altLang="zh-CN" b="0" i="0" u="none" strike="noStrike" baseline="0" dirty="0" smtClean="0">
                <a:latin typeface="Times New Roman"/>
                <a:ea typeface="华文新魏"/>
              </a:rPr>
              <a:t>09</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This is a E-mail!</a:t>
            </a:r>
          </a:p>
          <a:p>
            <a:pPr marR="0" lvl="0" rtl="0"/>
            <a:endParaRPr lang="zh-CN" altLang="en-US" b="0" i="0" u="none" strike="noStrike" baseline="0" dirty="0" smtClean="0">
              <a:latin typeface="Times New Roman"/>
              <a:ea typeface="华文新魏"/>
            </a:endParaRPr>
          </a:p>
          <a:p>
            <a:pPr marR="0" lvl="0" rtl="0"/>
            <a:r>
              <a:rPr lang="zh-CN" altLang="en-US" b="1" i="0" u="none" strike="noStrike" baseline="0" dirty="0" smtClean="0">
                <a:latin typeface="Times New Roman"/>
                <a:ea typeface="华文新魏"/>
                <a:sym typeface="Wingdings"/>
              </a:rPr>
              <a:t></a:t>
            </a:r>
            <a:r>
              <a:rPr lang="zh-CN" altLang="en-US" b="0" i="0" u="none" strike="noStrike" baseline="0" dirty="0" smtClean="0">
                <a:latin typeface="Times New Roman"/>
                <a:ea typeface="黑体"/>
                <a:sym typeface="Wingdings"/>
              </a:rPr>
              <a:t>注意：</a:t>
            </a:r>
            <a:r>
              <a:rPr lang="zh-CN" altLang="en-US" b="0" i="0" u="none" strike="noStrike" baseline="0" dirty="0" smtClean="0">
                <a:latin typeface="Times New Roman"/>
                <a:ea typeface="华文新魏"/>
                <a:sym typeface="Wingdings"/>
              </a:rPr>
              <a:t>在连接</a:t>
            </a:r>
            <a:r>
              <a:rPr lang="en-US" altLang="zh-CN" b="0" i="0" u="none" strike="noStrike" baseline="0" dirty="0" smtClean="0">
                <a:latin typeface="Times New Roman"/>
                <a:ea typeface="华文新魏"/>
                <a:sym typeface="Wingdings"/>
              </a:rPr>
              <a:t>SMTP</a:t>
            </a:r>
            <a:r>
              <a:rPr lang="zh-CN" altLang="en-US" b="0" i="0" u="none" strike="noStrike" baseline="0" dirty="0" smtClean="0">
                <a:latin typeface="Times New Roman"/>
                <a:ea typeface="华文新魏"/>
                <a:sym typeface="Wingdings"/>
              </a:rPr>
              <a:t>服务器成功以后，客户端在接收到服务器返回的</a:t>
            </a:r>
            <a:r>
              <a:rPr lang="en-US" altLang="zh-CN" b="0" i="0" u="none" strike="noStrike" baseline="0" dirty="0" smtClean="0">
                <a:latin typeface="Times New Roman"/>
                <a:ea typeface="华文新魏"/>
                <a:sym typeface="Wingdings"/>
              </a:rPr>
              <a:t>DATA</a:t>
            </a:r>
            <a:r>
              <a:rPr lang="zh-CN" altLang="en-US" b="0" i="0" u="none" strike="noStrike" baseline="0" dirty="0" smtClean="0">
                <a:latin typeface="Times New Roman"/>
                <a:ea typeface="华文新魏"/>
                <a:sym typeface="Wingdings"/>
              </a:rPr>
              <a:t>命令后，就可以将以上构造的邮件内容发送到</a:t>
            </a:r>
            <a:r>
              <a:rPr lang="en-US" altLang="zh-CN" b="0" i="0" u="none" strike="noStrike" baseline="0" dirty="0" smtClean="0">
                <a:latin typeface="Times New Roman"/>
                <a:ea typeface="华文新魏"/>
                <a:sym typeface="Wingdings"/>
              </a:rPr>
              <a:t>SMTP</a:t>
            </a:r>
            <a:r>
              <a:rPr lang="zh-CN" altLang="en-US" b="0" i="0" u="none" strike="noStrike" baseline="0" dirty="0" smtClean="0">
                <a:latin typeface="Times New Roman"/>
                <a:ea typeface="华文新魏"/>
                <a:sym typeface="Wingdings"/>
              </a:rPr>
              <a:t>服务器了。</a:t>
            </a:r>
          </a:p>
        </p:txBody>
      </p:sp>
    </p:spTree>
    <p:extLst>
      <p:ext uri="{BB962C8B-B14F-4D97-AF65-F5344CB8AC3E}">
        <p14:creationId xmlns:p14="http://schemas.microsoft.com/office/powerpoint/2010/main" val="104610267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a:t>
            </a:r>
            <a:r>
              <a:rPr lang="en-US" altLang="zh-CN" b="0" i="0" u="none" strike="noStrike" kern="1800" baseline="0" smtClean="0">
                <a:latin typeface="Times New Roman"/>
                <a:ea typeface="楷体"/>
              </a:rPr>
              <a:t>SMTP</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前面已经向用户介绍过客户端与</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服务器之间的交流是通过</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命令来完成的。常见的</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命令如表</a:t>
            </a:r>
            <a:r>
              <a:rPr lang="en-US" altLang="zh-CN" b="0" i="0" u="none" strike="noStrike" baseline="0" smtClean="0">
                <a:latin typeface="Times New Roman"/>
                <a:ea typeface="华文新魏"/>
              </a:rPr>
              <a:t>8.5</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148864294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619672" y="692696"/>
            <a:ext cx="6120680" cy="1143000"/>
          </a:xfrm>
        </p:spPr>
        <p:txBody>
          <a:bodyPr/>
          <a:lstStyle/>
          <a:p>
            <a:pPr marR="0" rtl="0"/>
            <a:r>
              <a:rPr lang="zh-CN" altLang="en-US" b="0" i="0" u="none" strike="noStrike" kern="1800" baseline="0" dirty="0" smtClean="0">
                <a:latin typeface="Times New Roman"/>
                <a:ea typeface="楷体"/>
              </a:rPr>
              <a:t>表</a:t>
            </a:r>
            <a:r>
              <a:rPr lang="en-US" altLang="zh-CN" b="0" i="0" u="none" strike="noStrike" kern="1800" baseline="0" dirty="0" smtClean="0">
                <a:latin typeface="Times New Roman"/>
                <a:ea typeface="楷体"/>
              </a:rPr>
              <a:t>8.5  </a:t>
            </a:r>
            <a:r>
              <a:rPr lang="zh-CN" altLang="en-US" b="0" i="0" u="none" strike="noStrike" kern="1800" baseline="0" dirty="0" smtClean="0">
                <a:latin typeface="Times New Roman"/>
                <a:ea typeface="楷体"/>
              </a:rPr>
              <a:t>常用</a:t>
            </a:r>
            <a:r>
              <a:rPr lang="en-US" altLang="zh-CN" b="0" i="0" u="none" strike="noStrike" kern="1800" baseline="0" dirty="0" smtClean="0">
                <a:latin typeface="Times New Roman"/>
                <a:ea typeface="楷体"/>
              </a:rPr>
              <a:t>SMTP</a:t>
            </a:r>
            <a:r>
              <a:rPr lang="zh-CN" altLang="en-US" b="0" i="0" u="none" strike="noStrike" kern="1800" baseline="0" dirty="0" smtClean="0">
                <a:latin typeface="Times New Roman"/>
                <a:ea typeface="楷体"/>
              </a:rPr>
              <a:t>命令</a:t>
            </a:r>
          </a:p>
        </p:txBody>
      </p:sp>
      <p:graphicFrame>
        <p:nvGraphicFramePr>
          <p:cNvPr id="4" name="表格 3"/>
          <p:cNvGraphicFramePr>
            <a:graphicFrameLocks noGrp="1"/>
          </p:cNvGraphicFramePr>
          <p:nvPr>
            <p:extLst>
              <p:ext uri="{D42A27DB-BD31-4B8C-83A1-F6EECF244321}">
                <p14:modId xmlns:p14="http://schemas.microsoft.com/office/powerpoint/2010/main" val="1568230668"/>
              </p:ext>
            </p:extLst>
          </p:nvPr>
        </p:nvGraphicFramePr>
        <p:xfrm>
          <a:off x="1200735" y="1916835"/>
          <a:ext cx="6971665" cy="3312365"/>
        </p:xfrm>
        <a:graphic>
          <a:graphicData uri="http://schemas.openxmlformats.org/drawingml/2006/table">
            <a:tbl>
              <a:tblPr firstRow="1" firstCol="1" lastRow="1" lastCol="1" bandRow="1" bandCol="1">
                <a:tableStyleId>{5C22544A-7EE6-4342-B048-85BDC9FD1C3A}</a:tableStyleId>
              </a:tblPr>
              <a:tblGrid>
                <a:gridCol w="1833548"/>
                <a:gridCol w="5138117"/>
              </a:tblGrid>
              <a:tr h="328271">
                <a:tc>
                  <a:txBody>
                    <a:bodyPr/>
                    <a:lstStyle/>
                    <a:p>
                      <a:pPr algn="ctr">
                        <a:lnSpc>
                          <a:spcPts val="1250"/>
                        </a:lnSpc>
                        <a:spcAft>
                          <a:spcPts val="0"/>
                        </a:spcAft>
                      </a:pPr>
                      <a:r>
                        <a:rPr lang="zh-CN" sz="1100" dirty="0">
                          <a:effectLst/>
                        </a:rPr>
                        <a:t>命</a:t>
                      </a:r>
                      <a:r>
                        <a:rPr lang="en-US" sz="1100" dirty="0">
                          <a:effectLst/>
                        </a:rPr>
                        <a:t>    </a:t>
                      </a:r>
                      <a:r>
                        <a:rPr lang="zh-CN" sz="1100" dirty="0">
                          <a:effectLst/>
                        </a:rPr>
                        <a:t>令</a:t>
                      </a:r>
                      <a:endParaRPr lang="zh-CN" sz="1100" dirty="0">
                        <a:effectLst/>
                        <a:latin typeface="Times New Roman"/>
                        <a:ea typeface="宋体"/>
                      </a:endParaRPr>
                    </a:p>
                  </a:txBody>
                  <a:tcPr marL="68580" marR="68580" marT="0" marB="0" anchor="ctr"/>
                </a:tc>
                <a:tc>
                  <a:txBody>
                    <a:bodyPr/>
                    <a:lstStyle/>
                    <a:p>
                      <a:pPr algn="ctr">
                        <a:lnSpc>
                          <a:spcPts val="1250"/>
                        </a:lnSpc>
                        <a:spcAft>
                          <a:spcPts val="0"/>
                        </a:spcAft>
                      </a:pPr>
                      <a:r>
                        <a:rPr lang="zh-CN" sz="1100">
                          <a:effectLst/>
                        </a:rPr>
                        <a:t>含</a:t>
                      </a:r>
                      <a:r>
                        <a:rPr lang="en-US" sz="1100">
                          <a:effectLst/>
                        </a:rPr>
                        <a:t>    </a:t>
                      </a:r>
                      <a:r>
                        <a:rPr lang="zh-CN" sz="1100">
                          <a:effectLst/>
                        </a:rPr>
                        <a:t>义</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HELO</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客户机向服务器问候</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MAIL</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指定邮件的发送者</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RCPT</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指定邮件的接收者</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DATA</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指示客户端或服务器端可以发送邮件内容</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RSET</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重新初始化会话状态</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VRFY</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验证邮件地址的有效性</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NOOP</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空操作</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QUIT</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a:effectLst/>
                        </a:rPr>
                        <a:t>终止会话</a:t>
                      </a:r>
                      <a:endParaRPr lang="zh-CN" sz="1100">
                        <a:effectLst/>
                        <a:latin typeface="Times New Roman"/>
                        <a:ea typeface="宋体"/>
                      </a:endParaRPr>
                    </a:p>
                  </a:txBody>
                  <a:tcPr marL="68580" marR="68580" marT="0" marB="0" anchor="ctr"/>
                </a:tc>
              </a:tr>
              <a:tr h="331566">
                <a:tc>
                  <a:txBody>
                    <a:bodyPr/>
                    <a:lstStyle/>
                    <a:p>
                      <a:pPr indent="266700" algn="just">
                        <a:lnSpc>
                          <a:spcPts val="1250"/>
                        </a:lnSpc>
                        <a:spcAft>
                          <a:spcPts val="0"/>
                        </a:spcAft>
                      </a:pPr>
                      <a:r>
                        <a:rPr lang="en-US" sz="1100">
                          <a:effectLst/>
                        </a:rPr>
                        <a:t>TURN</a:t>
                      </a:r>
                      <a:endParaRPr lang="zh-CN" sz="1100">
                        <a:effectLst/>
                        <a:latin typeface="Times New Roman"/>
                        <a:ea typeface="宋体"/>
                      </a:endParaRPr>
                    </a:p>
                  </a:txBody>
                  <a:tcPr marL="68580" marR="68580" marT="0" marB="0" anchor="ctr"/>
                </a:tc>
                <a:tc>
                  <a:txBody>
                    <a:bodyPr/>
                    <a:lstStyle/>
                    <a:p>
                      <a:pPr indent="266700" algn="just">
                        <a:lnSpc>
                          <a:spcPts val="1250"/>
                        </a:lnSpc>
                        <a:spcAft>
                          <a:spcPts val="0"/>
                        </a:spcAft>
                      </a:pPr>
                      <a:r>
                        <a:rPr lang="zh-CN" sz="1100" dirty="0">
                          <a:effectLst/>
                        </a:rPr>
                        <a:t>交换服务器与客户端</a:t>
                      </a:r>
                      <a:endParaRPr lang="zh-CN" sz="1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316841295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62500" lnSpcReduction="20000"/>
          </a:bodyPr>
          <a:lstStyle/>
          <a:p>
            <a:pPr marR="0" lvl="0" rtl="0"/>
            <a:r>
              <a:rPr lang="zh-CN" altLang="en-US" b="0" i="0" u="none" strike="noStrike" baseline="0" smtClean="0">
                <a:latin typeface="Times New Roman"/>
                <a:ea typeface="华文新魏"/>
              </a:rPr>
              <a:t>下面将参照表</a:t>
            </a:r>
            <a:r>
              <a:rPr lang="en-US" altLang="zh-CN" b="0" i="0" u="none" strike="noStrike" baseline="0" smtClean="0">
                <a:latin typeface="Times New Roman"/>
                <a:ea typeface="华文新魏"/>
              </a:rPr>
              <a:t>8.5</a:t>
            </a:r>
            <a:r>
              <a:rPr lang="zh-CN" altLang="en-US" b="0" i="0" u="none" strike="noStrike" baseline="0" smtClean="0">
                <a:latin typeface="Times New Roman"/>
                <a:ea typeface="华文新魏"/>
              </a:rPr>
              <a:t>中所列举的部分</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命令进行讲解。</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HELO</a:t>
            </a:r>
            <a:r>
              <a:rPr lang="zh-CN" altLang="en-US" b="0" i="0" u="none" strike="noStrike" baseline="0" smtClean="0">
                <a:latin typeface="Times New Roman"/>
                <a:ea typeface="华文新魏"/>
              </a:rPr>
              <a:t>是在邮件客户端连接服务器成功以后，第一个发送到服务器的命令。其作用是向</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服务器问候。例如，客户端向服务器问候并表明自己的身份。内容如下：</a:t>
            </a:r>
          </a:p>
          <a:p>
            <a:pPr marR="0" lvl="0" rtl="0"/>
            <a:endParaRPr lang="zh-CN" altLang="en-US" b="0" i="0" u="none" strike="noStrike" baseline="0" smtClean="0">
              <a:latin typeface="Times New Roman"/>
              <a:ea typeface="华文新魏"/>
            </a:endParaRPr>
          </a:p>
          <a:p>
            <a:pPr marR="0" lvl="0" rtl="0"/>
            <a:r>
              <a:rPr lang="en-US" altLang="zh-CN" b="1" i="0" u="none" strike="noStrike" baseline="0" smtClean="0">
                <a:latin typeface="Times New Roman"/>
                <a:ea typeface="华文新魏"/>
              </a:rPr>
              <a:t>HELO</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lymlrl&lt;crlf&gt;</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其中，字符</a:t>
            </a:r>
            <a:r>
              <a:rPr lang="en-US" altLang="zh-CN" b="0" i="0" u="none" strike="noStrike" baseline="0" smtClean="0">
                <a:latin typeface="Times New Roman"/>
                <a:ea typeface="华文新魏"/>
              </a:rPr>
              <a:t>&lt;crlf&gt;</a:t>
            </a:r>
            <a:r>
              <a:rPr lang="zh-CN" altLang="en-US" b="0" i="0" u="none" strike="noStrike" baseline="0" smtClean="0">
                <a:latin typeface="Times New Roman"/>
                <a:ea typeface="华文新魏"/>
              </a:rPr>
              <a:t>表示结束符号。以上内容表示客户端向服务器问候并且表明自己的身份。例如，在</a:t>
            </a:r>
            <a:r>
              <a:rPr lang="en-US" altLang="zh-CN" b="0" i="0" u="none" strike="noStrike" baseline="0" smtClean="0">
                <a:latin typeface="Times New Roman"/>
                <a:ea typeface="华文新魏"/>
              </a:rPr>
              <a:t>VC</a:t>
            </a:r>
            <a:r>
              <a:rPr lang="zh-CN" altLang="en-US" b="0" i="0" u="none" strike="noStrike" baseline="0" smtClean="0">
                <a:latin typeface="Times New Roman"/>
                <a:ea typeface="华文新魏"/>
              </a:rPr>
              <a:t>中向服务器发送该命令，代码如下：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省略部分代码</a:t>
            </a:r>
          </a:p>
          <a:p>
            <a:pPr marR="0" lvl="0" rtl="0"/>
            <a:r>
              <a:rPr lang="en-US" altLang="zh-CN" b="0" i="0" u="none" strike="noStrike" baseline="0" smtClean="0">
                <a:latin typeface="Times New Roman"/>
                <a:ea typeface="华文新魏"/>
              </a:rPr>
              <a:t>char sendmail[]={"</a:t>
            </a:r>
            <a:r>
              <a:rPr lang="en-US" altLang="zh-CN" b="1" i="0" u="none" strike="noStrike" baseline="0" smtClean="0">
                <a:latin typeface="Times New Roman"/>
                <a:ea typeface="华文新魏"/>
              </a:rPr>
              <a:t>HELO</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lymlrl\r\n"};</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构造命令字符串</a:t>
            </a:r>
          </a:p>
          <a:p>
            <a:pPr marR="0" lvl="0" rtl="0"/>
            <a:r>
              <a:rPr lang="en-US" altLang="zh-CN" b="0" i="0" u="none" strike="noStrike" baseline="0" smtClean="0">
                <a:latin typeface="Times New Roman"/>
                <a:ea typeface="华文新魏"/>
              </a:rPr>
              <a:t>send(s, sendmail,sizeof(sendmail),0);</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发送命令到服务器</a:t>
            </a: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省略部分代码</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289965614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77500" lnSpcReduction="20000"/>
          </a:bodyPr>
          <a:lstStyle/>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MAIL</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FROM/ RCPT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TO</a:t>
            </a:r>
            <a:r>
              <a:rPr lang="zh-CN" altLang="en-US" b="0" i="0" u="none" strike="noStrike" baseline="0" smtClean="0">
                <a:latin typeface="Times New Roman"/>
                <a:ea typeface="华文新魏"/>
              </a:rPr>
              <a:t>分别表示指定邮件的发送和接收者。例如：</a:t>
            </a:r>
          </a:p>
          <a:p>
            <a:pPr marR="0" lvl="0" rtl="0"/>
            <a:endParaRPr lang="zh-CN" altLang="en-US" b="0" i="0" u="none" strike="noStrike" baseline="0" smtClean="0">
              <a:latin typeface="Times New Roman"/>
              <a:ea typeface="华文新魏"/>
            </a:endParaRPr>
          </a:p>
          <a:p>
            <a:pPr marR="0" lvl="0" rtl="0"/>
            <a:r>
              <a:rPr lang="en-US" altLang="zh-CN" b="1" i="0" u="none" strike="noStrike" baseline="0" smtClean="0">
                <a:latin typeface="Times New Roman"/>
                <a:ea typeface="华文新魏"/>
              </a:rPr>
              <a:t>MAIL</a:t>
            </a:r>
            <a:r>
              <a:rPr lang="zh-CN" altLang="en-US" b="0" i="0" u="none" strike="noStrike" baseline="0" smtClean="0">
                <a:latin typeface="Times New Roman"/>
                <a:ea typeface="华文新魏"/>
              </a:rPr>
              <a:t> </a:t>
            </a:r>
            <a:r>
              <a:rPr lang="en-US" altLang="zh-CN" b="1" i="0" u="none" strike="noStrike" baseline="0" smtClean="0">
                <a:latin typeface="Times New Roman"/>
                <a:ea typeface="华文新魏"/>
              </a:rPr>
              <a:t>FROM</a:t>
            </a:r>
            <a:r>
              <a:rPr lang="en-US" altLang="zh-CN" b="0" i="0" u="none" strike="noStrike" baseline="0" smtClean="0">
                <a:latin typeface="Times New Roman"/>
                <a:ea typeface="华文新魏"/>
              </a:rPr>
              <a:t>:lymlrl@163.com&lt;crlf&gt;</a:t>
            </a:r>
          </a:p>
          <a:p>
            <a:pPr marR="0" lvl="0" rtl="0"/>
            <a:r>
              <a:rPr lang="en-US" altLang="zh-CN" b="1" i="0" u="none" strike="noStrike" baseline="0" smtClean="0">
                <a:latin typeface="Times New Roman"/>
                <a:ea typeface="华文新魏"/>
              </a:rPr>
              <a:t>RCPT</a:t>
            </a:r>
            <a:r>
              <a:rPr lang="zh-CN" altLang="en-US" b="0" i="0" u="none" strike="noStrike" baseline="0" smtClean="0">
                <a:latin typeface="Times New Roman"/>
                <a:ea typeface="华文新魏"/>
              </a:rPr>
              <a:t> </a:t>
            </a:r>
            <a:r>
              <a:rPr lang="en-US" altLang="zh-CN" b="1" i="0" u="none" strike="noStrike" baseline="0" smtClean="0">
                <a:latin typeface="Times New Roman"/>
                <a:ea typeface="华文新魏"/>
              </a:rPr>
              <a:t>TO</a:t>
            </a:r>
            <a:r>
              <a:rPr lang="en-US" altLang="zh-CN" b="0" i="0" u="none" strike="noStrike" baseline="0" smtClean="0">
                <a:latin typeface="Times New Roman"/>
                <a:ea typeface="华文新魏"/>
              </a:rPr>
              <a:t>:lymlrl@126.com&lt;crlf&gt;</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上述代码分别指定了邮件的发送者和接收者的邮件地址。</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DATA</a:t>
            </a:r>
            <a:r>
              <a:rPr lang="zh-CN" altLang="en-US" b="0" i="0" u="none" strike="noStrike" baseline="0" smtClean="0">
                <a:latin typeface="Times New Roman"/>
                <a:ea typeface="华文新魏"/>
              </a:rPr>
              <a:t>是客户端发送到服务器表明客户端将要发送邮件到服务器。服务器收到该命令后会返回</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响应码到客户端，表示服务器已经准备好接收客户端的邮件数据。</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VRFY</a:t>
            </a:r>
            <a:r>
              <a:rPr lang="zh-CN" altLang="en-US" b="0" i="0" u="none" strike="noStrike" baseline="0" smtClean="0">
                <a:latin typeface="Times New Roman"/>
                <a:ea typeface="华文新魏"/>
              </a:rPr>
              <a:t>是被用来验证某个邮件地址的有效性。例如，用户用该命令来验证自己的邮箱地址是否有效，则可以发送命令字符串“</a:t>
            </a:r>
            <a:r>
              <a:rPr lang="en-US" altLang="zh-CN" b="0" i="0" u="none" strike="noStrike" baseline="0" smtClean="0">
                <a:latin typeface="Times New Roman"/>
                <a:ea typeface="华文新魏"/>
              </a:rPr>
              <a:t>VRFY:lymlrl@163.com</a:t>
            </a:r>
            <a:r>
              <a:rPr lang="zh-CN" altLang="en-US" b="0" i="0" u="none" strike="noStrike" baseline="0" smtClean="0">
                <a:latin typeface="Times New Roman"/>
                <a:ea typeface="华文新魏"/>
              </a:rPr>
              <a:t>”到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服务器。如果该邮箱地址是有效的地址，则服务器会返回响应码</a:t>
            </a:r>
            <a:r>
              <a:rPr lang="en-US" altLang="zh-CN" b="0" i="0" u="none" strike="noStrike" baseline="0" smtClean="0">
                <a:latin typeface="Times New Roman"/>
                <a:ea typeface="华文新魏"/>
              </a:rPr>
              <a:t>250</a:t>
            </a:r>
            <a:r>
              <a:rPr lang="zh-CN" altLang="en-US" b="0" i="0" u="none" strike="noStrike" baseline="0" smtClean="0">
                <a:latin typeface="Times New Roman"/>
                <a:ea typeface="华文新魏"/>
              </a:rPr>
              <a:t>，表示客户端所请求的操作成功，否则返回</a:t>
            </a:r>
            <a:r>
              <a:rPr lang="en-US" altLang="zh-CN" b="0" i="0" u="none" strike="noStrike" baseline="0" smtClean="0">
                <a:latin typeface="Times New Roman"/>
                <a:ea typeface="华文新魏"/>
              </a:rPr>
              <a:t>450</a:t>
            </a:r>
            <a:r>
              <a:rPr lang="zh-CN" altLang="en-US" b="0" i="0" u="none" strike="noStrike" baseline="0" smtClean="0">
                <a:latin typeface="Times New Roman"/>
                <a:ea typeface="华文新魏"/>
              </a:rPr>
              <a:t>，表示邮件地址无效。</a:t>
            </a:r>
          </a:p>
        </p:txBody>
      </p:sp>
    </p:spTree>
    <p:extLst>
      <p:ext uri="{BB962C8B-B14F-4D97-AF65-F5344CB8AC3E}">
        <p14:creationId xmlns:p14="http://schemas.microsoft.com/office/powerpoint/2010/main" val="11863112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7664" y="764704"/>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a:t>
            </a:r>
            <a:r>
              <a:rPr lang="zh-CN" altLang="en-US" b="0" i="0" u="none" strike="noStrike" kern="1800" baseline="0" dirty="0" smtClean="0">
                <a:latin typeface="Times New Roman"/>
                <a:ea typeface="楷体"/>
              </a:rPr>
              <a:t> “运行”对话框</a:t>
            </a:r>
          </a:p>
        </p:txBody>
      </p:sp>
      <p:sp>
        <p:nvSpPr>
          <p:cNvPr id="3" name="文本占位符 2"/>
          <p:cNvSpPr>
            <a:spLocks noGrp="1"/>
          </p:cNvSpPr>
          <p:nvPr>
            <p:ph type="body" idx="1"/>
          </p:nvPr>
        </p:nvSpPr>
        <p:spPr>
          <a:xfrm>
            <a:off x="1043608" y="4077072"/>
            <a:ext cx="7643192" cy="1728192"/>
          </a:xfrm>
        </p:spPr>
        <p:txBody>
          <a:bodyPr>
            <a:normAutofit lnSpcReduction="10000"/>
          </a:bodyPr>
          <a:lstStyle/>
          <a:p>
            <a:pPr marR="0" lvl="0" rtl="0"/>
            <a:r>
              <a:rPr lang="zh-CN" altLang="en-US" b="0" i="0" u="none" strike="noStrike" baseline="0" dirty="0" smtClean="0">
                <a:latin typeface="Times New Roman"/>
                <a:ea typeface="华文新魏"/>
              </a:rPr>
              <a:t>然后，在运行对话框中输入命令“</a:t>
            </a:r>
            <a:r>
              <a:rPr lang="en-US" altLang="zh-CN" b="0" i="0" u="none" strike="noStrike" baseline="0" dirty="0" err="1" smtClean="0">
                <a:latin typeface="Times New Roman"/>
                <a:ea typeface="华文新魏"/>
              </a:rPr>
              <a:t>mailto:lymlrl@163.com</a:t>
            </a:r>
            <a:r>
              <a:rPr lang="zh-CN" altLang="en-US" b="0" i="0" u="none" strike="noStrike" baseline="0" dirty="0" smtClean="0">
                <a:latin typeface="Times New Roman"/>
                <a:ea typeface="华文新魏"/>
              </a:rPr>
              <a:t>”，可以打开</a:t>
            </a:r>
            <a:r>
              <a:rPr lang="en-US" altLang="zh-CN" b="0" i="0" u="none" strike="noStrike" baseline="0" dirty="0" smtClean="0">
                <a:latin typeface="Times New Roman"/>
                <a:ea typeface="华文新魏"/>
              </a:rPr>
              <a:t>Windows</a:t>
            </a:r>
            <a:r>
              <a:rPr lang="zh-CN" altLang="en-US" b="0" i="0" u="none" strike="noStrike" baseline="0" dirty="0" smtClean="0">
                <a:latin typeface="Times New Roman"/>
                <a:ea typeface="华文新魏"/>
              </a:rPr>
              <a:t>自带的邮件发送程序进行邮件发送，如图</a:t>
            </a:r>
            <a:r>
              <a:rPr lang="en-US" altLang="zh-CN" b="0" i="0" u="none" strike="noStrike" baseline="0" dirty="0" smtClean="0">
                <a:latin typeface="Times New Roman"/>
                <a:ea typeface="华文新魏"/>
              </a:rPr>
              <a:t>8.2</a:t>
            </a:r>
            <a:r>
              <a:rPr lang="zh-CN" altLang="en-US" b="0" i="0" u="none" strike="noStrike" baseline="0" dirty="0" smtClean="0">
                <a:latin typeface="Times New Roman"/>
                <a:ea typeface="华文新魏"/>
              </a:rPr>
              <a:t>所示。</a:t>
            </a:r>
          </a:p>
        </p:txBody>
      </p:sp>
      <p:pic>
        <p:nvPicPr>
          <p:cNvPr id="1026" name="Picture 2" descr="SNAGHTML1c018d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7784" y="2060847"/>
            <a:ext cx="3672408" cy="1957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42515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70000" lnSpcReduction="20000"/>
          </a:bodyPr>
          <a:lstStyle/>
          <a:p>
            <a:pPr marR="0" lvl="0" rtl="0"/>
            <a:r>
              <a:rPr lang="zh-CN" altLang="en-US" b="0" i="0" u="none" strike="noStrike" baseline="0" dirty="0" smtClean="0">
                <a:latin typeface="Times New Roman"/>
                <a:ea typeface="华文新魏"/>
              </a:rPr>
              <a:t>命令</a:t>
            </a:r>
            <a:r>
              <a:rPr lang="en-US" altLang="zh-CN" b="0" i="0" u="none" strike="noStrike" baseline="0" dirty="0" smtClean="0">
                <a:latin typeface="Times New Roman"/>
                <a:ea typeface="华文新魏"/>
              </a:rPr>
              <a:t>QUIT</a:t>
            </a:r>
            <a:r>
              <a:rPr lang="zh-CN" altLang="en-US" b="0" i="0" u="none" strike="noStrike" baseline="0" dirty="0" smtClean="0">
                <a:latin typeface="Times New Roman"/>
                <a:ea typeface="华文新魏"/>
              </a:rPr>
              <a:t>表示终止服务器和客户端的会话。例如客户端向服务器发送该命令，代码如下：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r>
              <a:rPr lang="en-US" altLang="zh-CN" b="0" i="0" u="none" strike="noStrike" baseline="0" dirty="0" smtClean="0">
                <a:latin typeface="Times New Roman"/>
                <a:ea typeface="华文新魏"/>
              </a:rPr>
              <a:t>char </a:t>
            </a:r>
            <a:r>
              <a:rPr lang="en-US" altLang="zh-CN" b="0" i="0" u="none" strike="noStrike" baseline="0" dirty="0" err="1" smtClean="0">
                <a:latin typeface="Times New Roman"/>
                <a:ea typeface="华文新魏"/>
              </a:rPr>
              <a:t>sendmail</a:t>
            </a:r>
            <a:r>
              <a:rPr lang="en-US" altLang="zh-CN" b="0" i="0" u="none" strike="noStrike" baseline="0" dirty="0" smtClean="0">
                <a:latin typeface="Times New Roman"/>
                <a:ea typeface="华文新魏"/>
              </a:rPr>
              <a:t>[]={"</a:t>
            </a:r>
            <a:r>
              <a:rPr lang="en-US" altLang="zh-CN" b="1" i="0" u="none" strike="noStrike" baseline="0" dirty="0" smtClean="0">
                <a:latin typeface="Times New Roman"/>
                <a:ea typeface="华文新魏"/>
              </a:rPr>
              <a:t>QUIT</a:t>
            </a:r>
            <a:r>
              <a:rPr lang="en-US" altLang="zh-CN" b="0" i="0" u="none" strike="noStrike" baseline="0" dirty="0" smtClean="0">
                <a:latin typeface="Times New Roman"/>
                <a:ea typeface="华文新魏"/>
              </a:rPr>
              <a:t>\r\n"};</a:t>
            </a:r>
            <a:r>
              <a:rPr lang="zh-CN" altLang="en-US" b="0" i="0" u="none" strike="noStrike" baseline="0" dirty="0" smtClean="0">
                <a:latin typeface="Times New Roman"/>
                <a:ea typeface="华文新魏"/>
              </a:rPr>
              <a:t>	</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构造命令字符串</a:t>
            </a:r>
          </a:p>
          <a:p>
            <a:pPr marR="0" lvl="0" rtl="0"/>
            <a:r>
              <a:rPr lang="en-US" altLang="zh-CN" b="0" i="0" u="none" strike="noStrike" baseline="0" dirty="0" smtClean="0">
                <a:latin typeface="Times New Roman"/>
                <a:ea typeface="华文新魏"/>
              </a:rPr>
              <a:t>send(s, </a:t>
            </a:r>
            <a:r>
              <a:rPr lang="en-US" altLang="zh-CN" b="0" i="0" u="none" strike="noStrike" baseline="0" dirty="0" err="1" smtClean="0">
                <a:latin typeface="Times New Roman"/>
                <a:ea typeface="华文新魏"/>
              </a:rPr>
              <a:t>sendmail,sizeof</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sendmail</a:t>
            </a:r>
            <a:r>
              <a:rPr lang="en-US" altLang="zh-CN" b="0" i="0" u="none" strike="noStrike" baseline="0" dirty="0" smtClean="0">
                <a:latin typeface="Times New Roman"/>
                <a:ea typeface="华文新魏"/>
              </a:rPr>
              <a:t>),0);</a:t>
            </a: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发送命令到服务器</a:t>
            </a: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省略部分代码</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当服务器接收到该命令以后，会返回响应码</a:t>
            </a:r>
            <a:r>
              <a:rPr lang="en-US" altLang="zh-CN" b="0" i="0" u="none" strike="noStrike" baseline="0" dirty="0" smtClean="0">
                <a:latin typeface="Times New Roman"/>
                <a:ea typeface="华文新魏"/>
              </a:rPr>
              <a:t>220</a:t>
            </a:r>
            <a:r>
              <a:rPr lang="zh-CN" altLang="en-US" b="0" i="0" u="none" strike="noStrike" baseline="0" dirty="0" smtClean="0">
                <a:latin typeface="Times New Roman"/>
                <a:ea typeface="华文新魏"/>
              </a:rPr>
              <a:t>到客户端，表示服务器已经关闭相关的数据通道。</a:t>
            </a:r>
          </a:p>
          <a:p>
            <a:pPr marR="0" lvl="0" rtl="0"/>
            <a:r>
              <a:rPr lang="zh-CN" altLang="en-US" b="1" i="0" u="none" strike="noStrike" baseline="0" dirty="0" smtClean="0">
                <a:latin typeface="Times New Roman"/>
                <a:ea typeface="华文新魏"/>
                <a:sym typeface="Wingdings"/>
              </a:rPr>
              <a:t></a:t>
            </a:r>
            <a:r>
              <a:rPr lang="zh-CN" altLang="en-US" b="0" i="0" u="none" strike="noStrike" baseline="0" dirty="0" smtClean="0">
                <a:latin typeface="Times New Roman"/>
                <a:ea typeface="黑体"/>
                <a:sym typeface="Wingdings"/>
              </a:rPr>
              <a:t>注意：</a:t>
            </a:r>
            <a:r>
              <a:rPr lang="zh-CN" altLang="en-US" b="0" i="0" u="none" strike="noStrike" baseline="0" dirty="0" smtClean="0">
                <a:latin typeface="Times New Roman"/>
                <a:ea typeface="华文新魏"/>
                <a:sym typeface="Wingdings"/>
              </a:rPr>
              <a:t>表</a:t>
            </a:r>
            <a:r>
              <a:rPr lang="en-US" altLang="zh-CN" b="0" i="0" u="none" strike="noStrike" baseline="0" dirty="0" smtClean="0">
                <a:latin typeface="Times New Roman"/>
                <a:ea typeface="华文新魏"/>
                <a:sym typeface="Wingdings"/>
              </a:rPr>
              <a:t>8.5</a:t>
            </a:r>
            <a:r>
              <a:rPr lang="zh-CN" altLang="en-US" b="0" i="0" u="none" strike="noStrike" baseline="0" dirty="0" smtClean="0">
                <a:latin typeface="Times New Roman"/>
                <a:ea typeface="华文新魏"/>
                <a:sym typeface="Wingdings"/>
              </a:rPr>
              <a:t>中的命令在程序中被发送时必须加上换行符号“</a:t>
            </a:r>
            <a:r>
              <a:rPr lang="en-US" altLang="zh-CN" b="0" i="0" u="none" strike="noStrike" baseline="0" dirty="0" smtClean="0">
                <a:latin typeface="Times New Roman"/>
                <a:ea typeface="华文新魏"/>
                <a:sym typeface="Wingdings"/>
              </a:rPr>
              <a:t>\r\n</a:t>
            </a:r>
            <a:r>
              <a:rPr lang="zh-CN" altLang="en-US" b="0" i="0" u="none" strike="noStrike" baseline="0" dirty="0" smtClean="0">
                <a:latin typeface="Times New Roman"/>
                <a:ea typeface="华文新魏"/>
                <a:sym typeface="Wingdings"/>
              </a:rPr>
              <a:t>”，或者用户在构造完成整个邮件内容后，需要在邮件内容后面加上“</a:t>
            </a:r>
            <a:r>
              <a:rPr lang="en-US" altLang="zh-CN" b="0" i="0" u="none" strike="noStrike" baseline="0" dirty="0" smtClean="0">
                <a:latin typeface="Times New Roman"/>
                <a:ea typeface="华文新魏"/>
                <a:sym typeface="Wingdings"/>
              </a:rPr>
              <a:t>\0</a:t>
            </a:r>
            <a:r>
              <a:rPr lang="zh-CN" altLang="en-US" b="0" i="0" u="none" strike="noStrike" baseline="0" dirty="0" smtClean="0">
                <a:latin typeface="Times New Roman"/>
                <a:ea typeface="华文新魏"/>
                <a:sym typeface="Wingdings"/>
              </a:rPr>
              <a:t>”，表示数据内容发送或者接收完毕。</a:t>
            </a:r>
          </a:p>
        </p:txBody>
      </p:sp>
    </p:spTree>
    <p:extLst>
      <p:ext uri="{BB962C8B-B14F-4D97-AF65-F5344CB8AC3E}">
        <p14:creationId xmlns:p14="http://schemas.microsoft.com/office/powerpoint/2010/main" val="211646279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8.2.3  </a:t>
            </a:r>
            <a:r>
              <a:rPr lang="zh-CN" altLang="en-US" b="0" i="0" u="none" strike="noStrike" kern="1800" baseline="0" smtClean="0">
                <a:latin typeface="Times New Roman"/>
                <a:ea typeface="楷体"/>
              </a:rPr>
              <a:t>发送命令与接收响应</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在客户端编程中，通常情况下客户端都是通过向</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服务器发送命令表示需要进行的操作。在表</a:t>
            </a:r>
            <a:r>
              <a:rPr lang="en-US" altLang="zh-CN" b="0" i="0" u="none" strike="noStrike" baseline="0" smtClean="0">
                <a:latin typeface="Times New Roman"/>
                <a:ea typeface="华文新魏"/>
              </a:rPr>
              <a:t>8.5</a:t>
            </a:r>
            <a:r>
              <a:rPr lang="zh-CN" altLang="en-US" b="0" i="0" u="none" strike="noStrike" baseline="0" smtClean="0">
                <a:latin typeface="Times New Roman"/>
                <a:ea typeface="华文新魏"/>
              </a:rPr>
              <a:t>中，已经列出了部分</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常用命令，这些命令都是在客户端连接服务器成功以后发送的。客户端发送命令以后，服务器通过向客户端发送</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响应码告知其所发送的命令是否成功或被执行。</a:t>
            </a:r>
          </a:p>
        </p:txBody>
      </p:sp>
    </p:spTree>
    <p:extLst>
      <p:ext uri="{BB962C8B-B14F-4D97-AF65-F5344CB8AC3E}">
        <p14:creationId xmlns:p14="http://schemas.microsoft.com/office/powerpoint/2010/main" val="305107847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6120680" cy="1143000"/>
          </a:xfrm>
        </p:spPr>
        <p:txBody>
          <a:bodyPr/>
          <a:lstStyle/>
          <a:p>
            <a:pPr marR="0" rtl="0"/>
            <a:r>
              <a:rPr lang="en-US" altLang="zh-CN" b="0" i="0" u="none" strike="noStrike" kern="1800" baseline="0" dirty="0" smtClean="0">
                <a:latin typeface="Times New Roman"/>
                <a:ea typeface="楷体"/>
              </a:rPr>
              <a:t>1</a:t>
            </a:r>
            <a:r>
              <a:rPr lang="zh-CN" altLang="en-US" b="0" i="0" u="none" strike="noStrike" kern="1800" baseline="0" dirty="0" smtClean="0">
                <a:latin typeface="Times New Roman"/>
                <a:ea typeface="楷体"/>
              </a:rPr>
              <a:t>．与服务器一问一答</a:t>
            </a:r>
          </a:p>
        </p:txBody>
      </p:sp>
      <p:sp>
        <p:nvSpPr>
          <p:cNvPr id="3" name="文本占位符 2"/>
          <p:cNvSpPr>
            <a:spLocks noGrp="1"/>
          </p:cNvSpPr>
          <p:nvPr>
            <p:ph type="body" idx="1"/>
          </p:nvPr>
        </p:nvSpPr>
        <p:spPr>
          <a:xfrm>
            <a:off x="683568" y="908720"/>
            <a:ext cx="8003232" cy="5616624"/>
          </a:xfrm>
        </p:spPr>
        <p:txBody>
          <a:bodyPr>
            <a:normAutofit fontScale="55000" lnSpcReduction="20000"/>
          </a:bodyPr>
          <a:lstStyle/>
          <a:p>
            <a:pPr marR="0" lvl="0" rtl="0"/>
            <a:r>
              <a:rPr lang="zh-CN" altLang="en-US" b="0" i="0" u="none" strike="noStrike" baseline="0" dirty="0" smtClean="0">
                <a:latin typeface="Times New Roman"/>
                <a:ea typeface="华文新魏"/>
              </a:rPr>
              <a:t>客户端与</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服务器的通信过程是通过问答形式完成的，这个过程是典型的</a:t>
            </a:r>
            <a:r>
              <a:rPr lang="en-US" altLang="zh-CN" b="0" i="0" u="none" strike="noStrike" baseline="0" dirty="0" smtClean="0">
                <a:latin typeface="Times New Roman"/>
                <a:ea typeface="华文新魏"/>
              </a:rPr>
              <a:t>C/S</a:t>
            </a:r>
            <a:r>
              <a:rPr lang="zh-CN" altLang="en-US" b="0" i="0" u="none" strike="noStrike" baseline="0" dirty="0" smtClean="0">
                <a:latin typeface="Times New Roman"/>
                <a:ea typeface="华文新魏"/>
              </a:rPr>
              <a:t>通信模式。下面介绍一下邮件客户端发送的命令与服务器端返回的信息。内容如下：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省略发送连接请求</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pt-BR" altLang="zh-CN" b="0" i="0" u="none" strike="noStrike" baseline="0" dirty="0" smtClean="0">
                <a:latin typeface="Times New Roman"/>
                <a:ea typeface="华文新魏"/>
              </a:rPr>
              <a:t>220 163 .com Anti-spam GT for Coremail System (163com[071018])</a:t>
            </a: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HELO</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smtp.163.com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250 OK</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auth</a:t>
            </a:r>
            <a:r>
              <a:rPr lang="en-US" altLang="zh-CN" b="0" i="0" u="none" strike="noStrike" baseline="0" dirty="0" smtClean="0">
                <a:latin typeface="Times New Roman"/>
                <a:ea typeface="华文新魏"/>
              </a:rPr>
              <a:t> login</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334 </a:t>
            </a:r>
            <a:r>
              <a:rPr lang="en-US" altLang="zh-CN" b="0" i="0" u="none" strike="noStrike" baseline="0" dirty="0" err="1" smtClean="0">
                <a:latin typeface="Times New Roman"/>
                <a:ea typeface="华文新魏"/>
              </a:rPr>
              <a:t>dXNlcm5hbWU6</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USER</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加密后的用户名</a:t>
            </a:r>
          </a:p>
          <a:p>
            <a:pPr marR="0" lvl="0" rtl="0"/>
            <a:r>
              <a:rPr lang="en-US" altLang="zh-CN" b="0" i="0" u="none" strike="noStrike" baseline="0" dirty="0" smtClean="0">
                <a:latin typeface="Times New Roman"/>
                <a:ea typeface="华文新魏"/>
              </a:rPr>
              <a:t>08</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334 </a:t>
            </a:r>
            <a:r>
              <a:rPr lang="en-US" altLang="zh-CN" b="0" i="0" u="none" strike="noStrike" baseline="0" dirty="0" err="1" smtClean="0">
                <a:latin typeface="Times New Roman"/>
                <a:ea typeface="华文新魏"/>
              </a:rPr>
              <a:t>UGFzc3dvcmQ6</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09</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PASS</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加密后的密码</a:t>
            </a:r>
          </a:p>
          <a:p>
            <a:pPr marR="0" lvl="0" rtl="0"/>
            <a:r>
              <a:rPr lang="en-US" altLang="zh-CN" b="0" i="0" u="none" strike="noStrike" baseline="0" dirty="0" smtClean="0">
                <a:latin typeface="Times New Roman"/>
                <a:ea typeface="华文新魏"/>
              </a:rPr>
              <a:t>10</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235 Authentication successful</a:t>
            </a:r>
          </a:p>
          <a:p>
            <a:pPr marR="0" lvl="0" rtl="0"/>
            <a:r>
              <a:rPr lang="en-US" altLang="zh-CN" b="0" i="0" u="none" strike="noStrike" baseline="0" dirty="0" smtClean="0">
                <a:latin typeface="Times New Roman"/>
                <a:ea typeface="华文新魏"/>
              </a:rPr>
              <a:t>11</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MAIL</a:t>
            </a:r>
            <a:r>
              <a:rPr lang="zh-CN" altLang="en-US" b="1" i="0" u="none" strike="noStrike" baseline="0" dirty="0" smtClean="0">
                <a:latin typeface="Times New Roman"/>
                <a:ea typeface="华文新魏"/>
              </a:rPr>
              <a:t> </a:t>
            </a:r>
            <a:r>
              <a:rPr lang="en-US" altLang="zh-CN" b="1" i="0" u="none" strike="noStrike" baseline="0" dirty="0" err="1" smtClean="0">
                <a:latin typeface="Times New Roman"/>
                <a:ea typeface="华文新魏"/>
              </a:rPr>
              <a:t>FROM</a:t>
            </a:r>
            <a:r>
              <a:rPr lang="en-US" altLang="zh-CN" b="0" i="0" u="none" strike="noStrike" baseline="0" dirty="0" err="1" smtClean="0">
                <a:latin typeface="Times New Roman"/>
                <a:ea typeface="华文新魏"/>
              </a:rPr>
              <a:t>:XXX@163.COM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12</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250 Mail OK</a:t>
            </a:r>
          </a:p>
          <a:p>
            <a:pPr marR="0" lvl="0" rtl="0"/>
            <a:r>
              <a:rPr lang="en-US" altLang="zh-CN" b="0" i="0" u="none" strike="noStrike" baseline="0" dirty="0" smtClean="0">
                <a:latin typeface="Times New Roman"/>
                <a:ea typeface="华文新魏"/>
              </a:rPr>
              <a:t>13</a:t>
            </a:r>
            <a:r>
              <a:rPr lang="zh-CN" altLang="en-US" b="0" i="0" u="none" strike="noStrike" baseline="0" dirty="0" smtClean="0">
                <a:latin typeface="Times New Roman"/>
                <a:ea typeface="华文新魏"/>
              </a:rPr>
              <a:t>	</a:t>
            </a:r>
            <a:r>
              <a:rPr lang="en-US" altLang="zh-CN" b="1" i="0" u="none" strike="noStrike" baseline="0" dirty="0" err="1" smtClean="0">
                <a:latin typeface="Times New Roman"/>
                <a:ea typeface="华文新魏"/>
              </a:rPr>
              <a:t>RCPT</a:t>
            </a:r>
            <a:r>
              <a:rPr lang="zh-CN" altLang="en-US" b="1" i="0" u="none" strike="noStrike" baseline="0" dirty="0" smtClean="0">
                <a:latin typeface="Times New Roman"/>
                <a:ea typeface="华文新魏"/>
              </a:rPr>
              <a:t> </a:t>
            </a:r>
            <a:r>
              <a:rPr lang="en-US" altLang="zh-CN" b="1" i="0" u="none" strike="noStrike" baseline="0" dirty="0" err="1" smtClean="0">
                <a:latin typeface="Times New Roman"/>
                <a:ea typeface="华文新魏"/>
              </a:rPr>
              <a:t>TO</a:t>
            </a:r>
            <a:r>
              <a:rPr lang="en-US" altLang="zh-CN" b="0" i="0" u="none" strike="noStrike" baseline="0" dirty="0" err="1" smtClean="0">
                <a:latin typeface="Times New Roman"/>
                <a:ea typeface="华文新魏"/>
              </a:rPr>
              <a:t>:XXX@163.COM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14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250 Mail OK</a:t>
            </a:r>
          </a:p>
          <a:p>
            <a:pPr marR="0" lvl="0" rtl="0"/>
            <a:r>
              <a:rPr lang="en-US" altLang="zh-CN" b="0" i="0" u="none" strike="noStrike" baseline="0" dirty="0" smtClean="0">
                <a:latin typeface="Times New Roman"/>
                <a:ea typeface="华文新魏"/>
              </a:rPr>
              <a:t>15</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DATA</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准备发送信件</a:t>
            </a:r>
          </a:p>
          <a:p>
            <a:pPr marR="0" lvl="0" rtl="0"/>
            <a:r>
              <a:rPr lang="en-US" altLang="zh-CN" b="0" i="0" u="none" strike="noStrike" baseline="0" dirty="0" smtClean="0">
                <a:latin typeface="Times New Roman"/>
                <a:ea typeface="华文新魏"/>
              </a:rPr>
              <a:t>16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354 End data with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信件以</a:t>
            </a:r>
            <a:r>
              <a:rPr lang="en-US" altLang="zh-CN" b="0" i="0" u="none" strike="noStrike" baseline="0" dirty="0" smtClean="0">
                <a:latin typeface="Times New Roman"/>
                <a:ea typeface="华文新魏"/>
              </a:rPr>
              <a:t>\r\n.\r\n</a:t>
            </a:r>
            <a:r>
              <a:rPr lang="zh-CN" altLang="en-US" b="0" i="0" u="none" strike="noStrike" baseline="0" dirty="0" smtClean="0">
                <a:latin typeface="Times New Roman"/>
                <a:ea typeface="华文新魏"/>
              </a:rPr>
              <a:t>结束</a:t>
            </a:r>
          </a:p>
          <a:p>
            <a:pPr marR="0" lvl="0" rtl="0"/>
            <a:r>
              <a:rPr lang="en-US" altLang="zh-CN" b="0" i="0" u="none" strike="noStrike" baseline="0" dirty="0" smtClean="0">
                <a:latin typeface="Times New Roman"/>
                <a:ea typeface="华文新魏"/>
              </a:rPr>
              <a:t>17</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省略构造信件内容并发送</a:t>
            </a:r>
          </a:p>
          <a:p>
            <a:pPr marR="0" lvl="0" rtl="0"/>
            <a:r>
              <a:rPr lang="en-US" altLang="zh-CN" b="0" i="0" u="none" strike="noStrike" baseline="0" dirty="0" smtClean="0">
                <a:latin typeface="Times New Roman"/>
                <a:ea typeface="华文新魏"/>
              </a:rPr>
              <a:t>18</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QUIT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退出命令</a:t>
            </a:r>
          </a:p>
          <a:p>
            <a:pPr marR="0" lvl="0" rtl="0"/>
            <a:r>
              <a:rPr lang="en-US" altLang="zh-CN" b="0" i="0" u="none" strike="noStrike" baseline="0" dirty="0" smtClean="0">
                <a:latin typeface="Times New Roman"/>
                <a:ea typeface="华文新魏"/>
              </a:rPr>
              <a:t>19</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221 bye</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331173632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a:ea typeface="华文新魏"/>
              </a:rPr>
              <a:t>以上内容单数为客户端发送的命令，双数为从服务器端返回的信息。通过上面的内容，用户可以看到这是发送邮件所要经历的一个典型的</a:t>
            </a:r>
            <a:r>
              <a:rPr lang="en-US" altLang="zh-CN" b="0" i="0" u="none" strike="noStrike" baseline="0" smtClean="0">
                <a:latin typeface="Times New Roman"/>
                <a:ea typeface="华文新魏"/>
              </a:rPr>
              <a:t>C/S</a:t>
            </a:r>
            <a:r>
              <a:rPr lang="zh-CN" altLang="en-US" b="0" i="0" u="none" strike="noStrike" baseline="0" smtClean="0">
                <a:latin typeface="Times New Roman"/>
                <a:ea typeface="华文新魏"/>
              </a:rPr>
              <a:t>（客户端</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服务器）通信过程，通过问答的形式将一封邮件发送到服务器。</a:t>
            </a:r>
          </a:p>
          <a:p>
            <a:pPr marR="0" lvl="0" rtl="0"/>
            <a:r>
              <a:rPr lang="zh-CN" altLang="en-US" b="1" i="0" u="none" strike="noStrike" baseline="0" smtClean="0">
                <a:latin typeface="Times New Roman"/>
                <a:ea typeface="华文新魏"/>
                <a:sym typeface="Wingdings"/>
              </a:rPr>
              <a:t></a:t>
            </a:r>
            <a:r>
              <a:rPr lang="zh-CN" altLang="en-US" b="0" i="0" u="none" strike="noStrike" baseline="0" smtClean="0">
                <a:latin typeface="Times New Roman"/>
                <a:ea typeface="黑体"/>
                <a:sym typeface="Wingdings"/>
              </a:rPr>
              <a:t>注意：</a:t>
            </a:r>
            <a:r>
              <a:rPr lang="zh-CN" altLang="en-US" b="0" i="0" u="none" strike="noStrike" baseline="0" smtClean="0">
                <a:latin typeface="Times New Roman"/>
                <a:ea typeface="华文新魏"/>
                <a:sym typeface="Wingdings"/>
              </a:rPr>
              <a:t>在客户端发送</a:t>
            </a:r>
            <a:r>
              <a:rPr lang="en-US" altLang="zh-CN" b="0" i="0" u="none" strike="noStrike" baseline="0" smtClean="0">
                <a:latin typeface="Times New Roman"/>
                <a:ea typeface="华文新魏"/>
                <a:sym typeface="Wingdings"/>
              </a:rPr>
              <a:t>DATA</a:t>
            </a:r>
            <a:r>
              <a:rPr lang="zh-CN" altLang="en-US" b="0" i="0" u="none" strike="noStrike" baseline="0" smtClean="0">
                <a:latin typeface="Times New Roman"/>
                <a:ea typeface="华文新魏"/>
                <a:sym typeface="Wingdings"/>
              </a:rPr>
              <a:t>命令以后，服务器会返回是否准备好接收客户端将要发送邮件的响应码，该响应码是</a:t>
            </a:r>
            <a:r>
              <a:rPr lang="en-US" altLang="zh-CN" b="0" i="0" u="none" strike="noStrike" baseline="0" smtClean="0">
                <a:latin typeface="Times New Roman"/>
                <a:ea typeface="华文新魏"/>
                <a:sym typeface="Wingdings"/>
              </a:rPr>
              <a:t>354</a:t>
            </a:r>
            <a:r>
              <a:rPr lang="zh-CN" altLang="en-US" b="0" i="0" u="none" strike="noStrike" baseline="0" smtClean="0">
                <a:latin typeface="Times New Roman"/>
                <a:ea typeface="华文新魏"/>
                <a:sym typeface="Wingdings"/>
              </a:rPr>
              <a:t>，表示服务器已经准备好接收邮件。接下来，客户端可以直接将邮件发送到服务器。</a:t>
            </a:r>
          </a:p>
        </p:txBody>
      </p:sp>
    </p:spTree>
    <p:extLst>
      <p:ext uri="{BB962C8B-B14F-4D97-AF65-F5344CB8AC3E}">
        <p14:creationId xmlns:p14="http://schemas.microsoft.com/office/powerpoint/2010/main" val="340620665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．发送</a:t>
            </a:r>
            <a:r>
              <a:rPr lang="en-US" altLang="zh-CN" b="0" i="0" u="none" strike="noStrike" kern="1800" baseline="0" smtClean="0">
                <a:latin typeface="Times New Roman"/>
                <a:ea typeface="楷体"/>
              </a:rPr>
              <a:t>SMTP</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normAutofit fontScale="92500" lnSpcReduction="20000"/>
          </a:bodyPr>
          <a:lstStyle/>
          <a:p>
            <a:pPr marR="0" lvl="0" rtl="0"/>
            <a:r>
              <a:rPr lang="zh-CN" altLang="en-US" b="0" i="0" u="none" strike="noStrike" baseline="0" smtClean="0">
                <a:latin typeface="Times New Roman"/>
                <a:ea typeface="华文新魏"/>
              </a:rPr>
              <a:t>在实例中，客户端发送命令是通过</a:t>
            </a:r>
            <a:r>
              <a:rPr lang="en-US" altLang="zh-CN" b="0" i="0" u="none" strike="noStrike" baseline="0" smtClean="0">
                <a:latin typeface="Times New Roman"/>
                <a:ea typeface="华文新魏"/>
              </a:rPr>
              <a:t>API</a:t>
            </a:r>
            <a:r>
              <a:rPr lang="zh-CN" altLang="en-US" b="0" i="0" u="none" strike="noStrike" baseline="0" smtClean="0">
                <a:latin typeface="Times New Roman"/>
                <a:ea typeface="华文新魏"/>
              </a:rPr>
              <a:t>函数</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进行的。该函数的作用是向套接字的另一方发送指定缓冲区中的内容。函数原型如下：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int send(SOCKET s,const char</a:t>
            </a:r>
            <a:r>
              <a:rPr lang="zh-CN" altLang="en-US" b="0" i="0" u="none" strike="noStrike" baseline="-2500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buff,int len,int flags);</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该函数调用成功返回非</a:t>
            </a:r>
            <a:r>
              <a:rPr lang="en-US" altLang="zh-CN" b="0" i="0" u="none" strike="noStrike" baseline="0" smtClean="0">
                <a:latin typeface="Times New Roman"/>
                <a:ea typeface="华文新魏"/>
              </a:rPr>
              <a:t>0</a:t>
            </a:r>
            <a:r>
              <a:rPr lang="zh-CN" altLang="en-US" b="0" i="0" u="none" strike="noStrike" baseline="0" smtClean="0">
                <a:latin typeface="Times New Roman"/>
                <a:ea typeface="华文新魏"/>
              </a:rPr>
              <a:t>值，否则失败。部分参数意义如下：</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s</a:t>
            </a:r>
            <a:r>
              <a:rPr lang="zh-CN" altLang="en-US" b="0" i="0" u="none" strike="noStrike" baseline="0" smtClean="0">
                <a:latin typeface="Times New Roman"/>
                <a:ea typeface="华文新魏"/>
              </a:rPr>
              <a:t>表示客户端所创建的套接字句柄。</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buff</a:t>
            </a:r>
            <a:r>
              <a:rPr lang="zh-CN" altLang="en-US" b="0" i="0" u="none" strike="noStrike" baseline="0" smtClean="0">
                <a:latin typeface="Times New Roman"/>
                <a:ea typeface="华文新魏"/>
              </a:rPr>
              <a:t>指向缓冲区的字符指针。</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len</a:t>
            </a:r>
            <a:r>
              <a:rPr lang="zh-CN" altLang="en-US" b="0" i="0" u="none" strike="noStrike" baseline="0" smtClean="0">
                <a:latin typeface="Times New Roman"/>
                <a:ea typeface="华文新魏"/>
              </a:rPr>
              <a:t>表示缓冲区的大小，可以使用函数</a:t>
            </a:r>
            <a:r>
              <a:rPr lang="en-US" altLang="zh-CN" b="0" i="0" u="none" strike="noStrike" baseline="0" smtClean="0">
                <a:latin typeface="Times New Roman"/>
                <a:ea typeface="华文新魏"/>
              </a:rPr>
              <a:t>sizeof()</a:t>
            </a:r>
            <a:r>
              <a:rPr lang="zh-CN" altLang="en-US" b="0" i="0" u="none" strike="noStrike" baseline="0" smtClean="0">
                <a:latin typeface="Times New Roman"/>
                <a:ea typeface="华文新魏"/>
              </a:rPr>
              <a:t>获得。</a:t>
            </a:r>
          </a:p>
        </p:txBody>
      </p:sp>
    </p:spTree>
    <p:extLst>
      <p:ext uri="{BB962C8B-B14F-4D97-AF65-F5344CB8AC3E}">
        <p14:creationId xmlns:p14="http://schemas.microsoft.com/office/powerpoint/2010/main" val="348293981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例如，用户使用函数</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将命令</a:t>
            </a:r>
            <a:r>
              <a:rPr lang="en-US" altLang="zh-CN" b="0" i="0" u="none" strike="noStrike" baseline="0" smtClean="0">
                <a:latin typeface="Times New Roman"/>
                <a:ea typeface="华文新魏"/>
              </a:rPr>
              <a:t>DATA</a:t>
            </a:r>
            <a:r>
              <a:rPr lang="zh-CN" altLang="en-US" b="0" i="0" u="none" strike="noStrike" baseline="0" smtClean="0">
                <a:latin typeface="Times New Roman"/>
                <a:ea typeface="华文新魏"/>
              </a:rPr>
              <a:t>发送到服务器，代码如下：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CString str="DATA\r\n";</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定义命令字符串</a:t>
            </a:r>
          </a:p>
          <a:p>
            <a:pPr marR="0" lvl="0" rtl="0"/>
            <a:r>
              <a:rPr lang="en-US" altLang="zh-CN" b="1" i="0" u="none" strike="noStrike" baseline="0" smtClean="0">
                <a:latin typeface="Times New Roman"/>
                <a:ea typeface="华文新魏"/>
              </a:rPr>
              <a:t>send</a:t>
            </a:r>
            <a:r>
              <a:rPr lang="en-US" altLang="zh-CN" b="0" i="0" u="none" strike="noStrike" baseline="0" smtClean="0">
                <a:latin typeface="Times New Roman"/>
                <a:ea typeface="华文新魏"/>
              </a:rPr>
              <a:t>(socket_client,str.GetBuffer(1),str.GetLength(),0);</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411519416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a:t>
            </a:r>
            <a:r>
              <a:rPr lang="zh-CN" altLang="en-US" b="0" i="0" u="none" strike="noStrike" kern="1800" baseline="0" smtClean="0">
                <a:latin typeface="Times New Roman"/>
                <a:ea typeface="楷体"/>
              </a:rPr>
              <a:t>．接收邮件服务器响应</a:t>
            </a:r>
          </a:p>
        </p:txBody>
      </p:sp>
      <p:sp>
        <p:nvSpPr>
          <p:cNvPr id="3" name="文本占位符 2"/>
          <p:cNvSpPr>
            <a:spLocks noGrp="1"/>
          </p:cNvSpPr>
          <p:nvPr>
            <p:ph type="body" idx="1"/>
          </p:nvPr>
        </p:nvSpPr>
        <p:spPr/>
        <p:txBody>
          <a:bodyPr>
            <a:normAutofit fontScale="70000" lnSpcReduction="20000"/>
          </a:bodyPr>
          <a:lstStyle/>
          <a:p>
            <a:pPr marR="0" lvl="0" rtl="0"/>
            <a:r>
              <a:rPr lang="zh-CN" altLang="en-US" b="0" i="0" u="none" strike="noStrike" baseline="0" smtClean="0">
                <a:latin typeface="Times New Roman"/>
                <a:ea typeface="华文新魏"/>
              </a:rPr>
              <a:t>客户端接收的消息来自于服务器端返回的响应码。实现该功能的函数是</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，该函数原型如下：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int recv(SOCKET s,const char</a:t>
            </a:r>
            <a:r>
              <a:rPr lang="zh-CN" altLang="en-US" b="0" i="0" u="none" strike="noStrike" baseline="-2500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buff,int len,int flags);</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该函数调用成功，则返回实际接收到的字符数，否则失败。主要参数意义如下：</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s</a:t>
            </a:r>
            <a:r>
              <a:rPr lang="zh-CN" altLang="en-US" b="0" i="0" u="none" strike="noStrike" baseline="0" smtClean="0">
                <a:latin typeface="Times New Roman"/>
                <a:ea typeface="华文新魏"/>
              </a:rPr>
              <a:t>套接字句柄。</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buff</a:t>
            </a:r>
            <a:r>
              <a:rPr lang="zh-CN" altLang="en-US" b="0" i="0" u="none" strike="noStrike" baseline="0" smtClean="0">
                <a:latin typeface="Times New Roman"/>
                <a:ea typeface="华文新魏"/>
              </a:rPr>
              <a:t>表示接收数据的缓冲区指针，与函数</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一样。</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len</a:t>
            </a:r>
            <a:r>
              <a:rPr lang="zh-CN" altLang="en-US" b="0" i="0" u="none" strike="noStrike" baseline="0" smtClean="0">
                <a:latin typeface="Times New Roman"/>
                <a:ea typeface="华文新魏"/>
              </a:rPr>
              <a:t>表示将接收的数据大小。在这里将该参数设置为</a:t>
            </a:r>
            <a:r>
              <a:rPr lang="en-US" altLang="zh-CN" b="0" i="0" u="none" strike="noStrike" baseline="0" smtClean="0">
                <a:latin typeface="Times New Roman"/>
                <a:ea typeface="华文新魏"/>
              </a:rPr>
              <a:t>3</a:t>
            </a:r>
            <a:r>
              <a:rPr lang="zh-CN" altLang="en-US" b="0" i="0" u="none" strike="noStrike" baseline="0" smtClean="0">
                <a:latin typeface="Times New Roman"/>
                <a:ea typeface="华文新魏"/>
              </a:rPr>
              <a:t>。</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char recv_message[512] = "";</a:t>
            </a:r>
          </a:p>
          <a:p>
            <a:pPr marR="0" lvl="0" rtl="0"/>
            <a:r>
              <a:rPr lang="en-US" altLang="zh-CN" b="1" i="0" u="none" strike="noStrike" baseline="0" smtClean="0">
                <a:latin typeface="Times New Roman"/>
                <a:ea typeface="华文新魏"/>
              </a:rPr>
              <a:t>recv(</a:t>
            </a:r>
            <a:r>
              <a:rPr lang="en-US" altLang="zh-CN" b="0" i="0" u="none" strike="noStrike" baseline="0" smtClean="0">
                <a:latin typeface="Times New Roman"/>
                <a:ea typeface="华文新魏"/>
              </a:rPr>
              <a:t>socket_client,recv_message,512,0</a:t>
            </a:r>
            <a:r>
              <a:rPr lang="en-US" altLang="zh-CN" b="1" i="0" u="none" strike="noStrike" baseline="0" smtClean="0">
                <a:latin typeface="Times New Roman"/>
                <a:ea typeface="华文新魏"/>
              </a:rPr>
              <a:t>)</a:t>
            </a:r>
            <a:r>
              <a:rPr lang="en-US" altLang="zh-CN" b="0" i="0" u="none" strike="noStrike" baseline="0" smtClean="0">
                <a:latin typeface="Times New Roman"/>
                <a:ea typeface="华文新魏"/>
              </a:rPr>
              <a:t>;</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在这里，关于客户端接收服务器响应消息的功能不再进行重复讲述，请用户复习本章前面所讲述的相关内容。</a:t>
            </a:r>
          </a:p>
        </p:txBody>
      </p:sp>
    </p:spTree>
    <p:extLst>
      <p:ext uri="{BB962C8B-B14F-4D97-AF65-F5344CB8AC3E}">
        <p14:creationId xmlns:p14="http://schemas.microsoft.com/office/powerpoint/2010/main" val="95589308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8.3  SMTP</a:t>
            </a:r>
            <a:r>
              <a:rPr lang="zh-CN" altLang="en-US" b="0" i="0" u="none" strike="noStrike" kern="1800" baseline="0" smtClean="0">
                <a:latin typeface="Times New Roman"/>
                <a:ea typeface="楷体"/>
              </a:rPr>
              <a:t>客户端</a:t>
            </a:r>
            <a:r>
              <a:rPr lang="en-US" altLang="zh-CN" b="0" i="0" u="none" strike="noStrike" kern="1800" baseline="0" smtClean="0">
                <a:latin typeface="Times New Roman"/>
                <a:ea typeface="楷体"/>
              </a:rPr>
              <a:t>——</a:t>
            </a:r>
            <a:r>
              <a:rPr lang="zh-CN" altLang="en-US" b="0" i="0" u="none" strike="noStrike" kern="1800" baseline="0" smtClean="0">
                <a:latin typeface="Times New Roman"/>
                <a:ea typeface="楷体"/>
              </a:rPr>
              <a:t>发送邮件</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用户通过学习前面关于邮件收发的基本原理和编程方法，对邮件收发器的制作已经熟悉。在本节中，将通过编程制作程序实例，向用户讲述在</a:t>
            </a:r>
            <a:r>
              <a:rPr lang="en-US" altLang="zh-CN" b="0" i="0" u="none" strike="noStrike" baseline="0" smtClean="0">
                <a:latin typeface="Times New Roman"/>
                <a:ea typeface="华文新魏"/>
              </a:rPr>
              <a:t>VC</a:t>
            </a:r>
            <a:r>
              <a:rPr lang="zh-CN" altLang="en-US" b="0" i="0" u="none" strike="noStrike" baseline="0" smtClean="0">
                <a:latin typeface="Times New Roman"/>
                <a:ea typeface="华文新魏"/>
              </a:rPr>
              <a:t>环境下编程的具体方法。通过本节实例的学习，用户可以仿照该实例的设计方法，自行编程实现邮件收发器。</a:t>
            </a:r>
          </a:p>
        </p:txBody>
      </p:sp>
    </p:spTree>
    <p:extLst>
      <p:ext uri="{BB962C8B-B14F-4D97-AF65-F5344CB8AC3E}">
        <p14:creationId xmlns:p14="http://schemas.microsoft.com/office/powerpoint/2010/main" val="300398711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8.3.1  </a:t>
            </a:r>
            <a:r>
              <a:rPr lang="zh-CN" altLang="en-US" b="0" i="0" u="none" strike="noStrike" kern="1800" baseline="0" smtClean="0">
                <a:latin typeface="Times New Roman"/>
                <a:ea typeface="楷体"/>
              </a:rPr>
              <a:t>准备工作</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在程序中，窗口界面是最重要的，因为程序界面直接面向用户。当用户第一次使用软件时，其窗口界面决定了用户对该软件的第一印象，所以我们先从设计对话框的界面开始，然后做些编程前的准备工作。</a:t>
            </a:r>
          </a:p>
        </p:txBody>
      </p:sp>
    </p:spTree>
    <p:extLst>
      <p:ext uri="{BB962C8B-B14F-4D97-AF65-F5344CB8AC3E}">
        <p14:creationId xmlns:p14="http://schemas.microsoft.com/office/powerpoint/2010/main" val="3727862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．创建工程</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创建基于对话框的工程，工程名为</a:t>
            </a:r>
            <a:r>
              <a:rPr lang="en-US" altLang="zh-CN" b="0" i="0" u="none" strike="noStrike" baseline="0" smtClean="0">
                <a:latin typeface="Times New Roman"/>
                <a:ea typeface="华文新魏"/>
              </a:rPr>
              <a:t>sendemil</a:t>
            </a:r>
            <a:r>
              <a:rPr lang="zh-CN" altLang="en-US" b="0" i="0" u="none" strike="noStrike" baseline="0" smtClean="0">
                <a:latin typeface="Times New Roman"/>
                <a:ea typeface="华文新魏"/>
              </a:rPr>
              <a:t>，注意在向导的第</a:t>
            </a:r>
            <a:r>
              <a:rPr lang="en-US" altLang="zh-CN" b="0" i="0" u="none" strike="noStrike" baseline="0" smtClean="0">
                <a:latin typeface="Times New Roman"/>
                <a:ea typeface="华文新魏"/>
              </a:rPr>
              <a:t>2</a:t>
            </a:r>
            <a:r>
              <a:rPr lang="zh-CN" altLang="en-US" b="0" i="0" u="none" strike="noStrike" baseline="0" smtClean="0">
                <a:latin typeface="Times New Roman"/>
                <a:ea typeface="华文新魏"/>
              </a:rPr>
              <a:t>步选中</a:t>
            </a:r>
            <a:r>
              <a:rPr lang="en-US" altLang="zh-CN" b="0" i="0" u="none" strike="noStrike" baseline="0" smtClean="0">
                <a:latin typeface="Times New Roman"/>
                <a:ea typeface="华文新魏"/>
              </a:rPr>
              <a:t>Windows Sockets</a:t>
            </a:r>
            <a:r>
              <a:rPr lang="zh-CN" altLang="en-US" b="0" i="0" u="none" strike="noStrike" baseline="0" smtClean="0">
                <a:latin typeface="Times New Roman"/>
                <a:ea typeface="华文新魏"/>
              </a:rPr>
              <a:t>复选框，如图</a:t>
            </a:r>
            <a:r>
              <a:rPr lang="en-US" altLang="zh-CN" b="0" i="0" u="none" strike="noStrike" baseline="0" smtClean="0">
                <a:latin typeface="Times New Roman"/>
                <a:ea typeface="华文新魏"/>
              </a:rPr>
              <a:t>8.5</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30134277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75656" y="195839"/>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8.2</a:t>
            </a:r>
            <a:r>
              <a:rPr lang="zh-CN" altLang="en-US" b="0" i="0" u="none" strike="noStrike" kern="1800" baseline="0" dirty="0" smtClean="0">
                <a:latin typeface="Times New Roman"/>
                <a:ea typeface="楷体"/>
              </a:rPr>
              <a:t>  </a:t>
            </a:r>
            <a:r>
              <a:rPr lang="en-US" altLang="zh-CN" b="0" i="0" u="none" strike="noStrike" kern="1800" baseline="0" dirty="0" smtClean="0">
                <a:latin typeface="Times New Roman"/>
                <a:ea typeface="楷体"/>
              </a:rPr>
              <a:t>Windows</a:t>
            </a:r>
            <a:r>
              <a:rPr lang="zh-CN" altLang="en-US" b="0" i="0" u="none" strike="noStrike" kern="1800" baseline="0" dirty="0" smtClean="0">
                <a:latin typeface="Times New Roman"/>
                <a:ea typeface="楷体"/>
              </a:rPr>
              <a:t>邮件收发器</a:t>
            </a:r>
          </a:p>
        </p:txBody>
      </p:sp>
      <p:sp>
        <p:nvSpPr>
          <p:cNvPr id="3" name="文本占位符 2"/>
          <p:cNvSpPr>
            <a:spLocks noGrp="1"/>
          </p:cNvSpPr>
          <p:nvPr>
            <p:ph type="body" idx="1"/>
          </p:nvPr>
        </p:nvSpPr>
        <p:spPr>
          <a:xfrm>
            <a:off x="1043608" y="4365104"/>
            <a:ext cx="7643192" cy="2160240"/>
          </a:xfrm>
        </p:spPr>
        <p:txBody>
          <a:bodyPr/>
          <a:lstStyle/>
          <a:p>
            <a:pPr marR="0" lvl="0" rtl="0"/>
            <a:r>
              <a:rPr lang="zh-CN" altLang="en-US" b="0" i="0" u="none" strike="noStrike" baseline="0" dirty="0" smtClean="0">
                <a:latin typeface="Times New Roman"/>
                <a:ea typeface="华文新魏"/>
              </a:rPr>
              <a:t>以上过程是用户通过</a:t>
            </a:r>
            <a:r>
              <a:rPr lang="en-US" altLang="zh-CN" b="0" i="0" u="none" strike="noStrike" baseline="0" dirty="0" smtClean="0">
                <a:latin typeface="Times New Roman"/>
                <a:ea typeface="华文新魏"/>
              </a:rPr>
              <a:t>Windows</a:t>
            </a:r>
            <a:r>
              <a:rPr lang="zh-CN" altLang="en-US" b="0" i="0" u="none" strike="noStrike" baseline="0" dirty="0" smtClean="0">
                <a:latin typeface="Times New Roman"/>
                <a:ea typeface="华文新魏"/>
              </a:rPr>
              <a:t>命令调用邮件收发器必须做的。实际上，除了这种方法，用户还可以在程序中通过函数调用</a:t>
            </a:r>
            <a:r>
              <a:rPr lang="en-US" altLang="zh-CN" b="0" i="0" u="none" strike="noStrike" baseline="0" dirty="0" smtClean="0">
                <a:latin typeface="Times New Roman"/>
                <a:ea typeface="华文新魏"/>
              </a:rPr>
              <a:t>Windows</a:t>
            </a:r>
            <a:r>
              <a:rPr lang="zh-CN" altLang="en-US" b="0" i="0" u="none" strike="noStrike" baseline="0" dirty="0" smtClean="0">
                <a:latin typeface="Times New Roman"/>
                <a:ea typeface="华文新魏"/>
              </a:rPr>
              <a:t>邮件收发器。此种方法将在</a:t>
            </a:r>
            <a:r>
              <a:rPr lang="en-US" altLang="zh-CN" b="0" i="0" u="none" strike="noStrike" baseline="0" dirty="0" smtClean="0">
                <a:latin typeface="Times New Roman"/>
                <a:ea typeface="华文新魏"/>
              </a:rPr>
              <a:t>8.1.2</a:t>
            </a:r>
            <a:r>
              <a:rPr lang="zh-CN" altLang="en-US" b="0" i="0" u="none" strike="noStrike" baseline="0" dirty="0" smtClean="0">
                <a:latin typeface="Times New Roman"/>
                <a:ea typeface="华文新魏"/>
              </a:rPr>
              <a:t>节中进行讲解。</a:t>
            </a:r>
          </a:p>
        </p:txBody>
      </p:sp>
      <p:pic>
        <p:nvPicPr>
          <p:cNvPr id="2050" name="Picture 2" descr="SNAGHTML1c2971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672" y="1320406"/>
            <a:ext cx="5832648" cy="3036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889009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03648" y="836712"/>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8.5</a:t>
            </a:r>
            <a:r>
              <a:rPr lang="zh-CN" altLang="en-US" b="0" i="0" u="none" strike="noStrike" kern="1800" baseline="0" dirty="0" smtClean="0">
                <a:latin typeface="Times New Roman"/>
                <a:ea typeface="楷体"/>
              </a:rPr>
              <a:t>  </a:t>
            </a:r>
            <a:r>
              <a:rPr lang="en-US" altLang="zh-CN" b="0" i="0" u="none" strike="noStrike" kern="1800" baseline="0" dirty="0" smtClean="0">
                <a:latin typeface="Times New Roman"/>
                <a:ea typeface="楷体"/>
              </a:rPr>
              <a:t>Windows Sockets</a:t>
            </a:r>
            <a:r>
              <a:rPr lang="zh-CN" altLang="en-US" b="0" i="0" u="none" strike="noStrike" kern="1800" baseline="0" dirty="0" smtClean="0">
                <a:latin typeface="Times New Roman"/>
                <a:ea typeface="楷体"/>
              </a:rPr>
              <a:t>复选框</a:t>
            </a:r>
            <a:endParaRPr lang="zh-CN" altLang="en-US" b="0" i="0" u="none" strike="noStrike" kern="1800" baseline="0" dirty="0" smtClean="0">
              <a:solidFill>
                <a:srgbClr val="000000"/>
              </a:solidFill>
              <a:latin typeface="Times New Roman"/>
              <a:ea typeface="楷体"/>
            </a:endParaRP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414629945"/>
              </p:ext>
            </p:extLst>
          </p:nvPr>
        </p:nvGraphicFramePr>
        <p:xfrm>
          <a:off x="2267744" y="1988840"/>
          <a:ext cx="4608512" cy="3572206"/>
        </p:xfrm>
        <a:graphic>
          <a:graphicData uri="http://schemas.openxmlformats.org/presentationml/2006/ole">
            <mc:AlternateContent xmlns:mc="http://schemas.openxmlformats.org/markup-compatibility/2006">
              <mc:Choice xmlns:v="urn:schemas-microsoft-com:vml" Requires="v">
                <p:oleObj spid="_x0000_s10247" name="Visio" r:id="rId3" imgW="5971383" imgH="4619017" progId="Visio.Drawing.11">
                  <p:embed/>
                </p:oleObj>
              </mc:Choice>
              <mc:Fallback>
                <p:oleObj name="Visio" r:id="rId3" imgW="5971383" imgH="4619017"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67744" y="1988840"/>
                        <a:ext cx="4608512" cy="3572206"/>
                      </a:xfrm>
                      <a:prstGeom prst="rect">
                        <a:avLst/>
                      </a:prstGeom>
                      <a:noFill/>
                    </p:spPr>
                  </p:pic>
                </p:oleObj>
              </mc:Fallback>
            </mc:AlternateContent>
          </a:graphicData>
        </a:graphic>
      </p:graphicFrame>
    </p:spTree>
    <p:extLst>
      <p:ext uri="{BB962C8B-B14F-4D97-AF65-F5344CB8AC3E}">
        <p14:creationId xmlns:p14="http://schemas.microsoft.com/office/powerpoint/2010/main" val="148706075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．添加控件</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为对话框添加控件并设计界面如图</a:t>
            </a:r>
            <a:r>
              <a:rPr lang="en-US" altLang="zh-CN" b="0" i="0" u="none" strike="noStrike" baseline="0" smtClean="0">
                <a:latin typeface="Times New Roman"/>
                <a:ea typeface="华文新魏"/>
              </a:rPr>
              <a:t>8.6</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33951529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5616" y="404664"/>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8.6</a:t>
            </a:r>
            <a:r>
              <a:rPr lang="zh-CN" altLang="en-US" b="0" i="0" u="none" strike="noStrike" kern="1800" baseline="0" dirty="0" smtClean="0">
                <a:latin typeface="Times New Roman"/>
                <a:ea typeface="楷体"/>
              </a:rPr>
              <a:t>  程序设计界面及其关键控件</a:t>
            </a:r>
            <a:r>
              <a:rPr lang="en-US" altLang="zh-CN" b="0" i="0" u="none" strike="noStrike" kern="1800" baseline="0" dirty="0" smtClean="0">
                <a:latin typeface="Times New Roman"/>
                <a:ea typeface="楷体"/>
              </a:rPr>
              <a:t>ID</a:t>
            </a:r>
            <a:r>
              <a:rPr lang="zh-CN" altLang="en-US" b="0" i="0" u="none" strike="noStrike" kern="1800" baseline="0" dirty="0" smtClean="0">
                <a:latin typeface="Times New Roman"/>
                <a:ea typeface="楷体"/>
              </a:rPr>
              <a:t>号</a:t>
            </a:r>
          </a:p>
        </p:txBody>
      </p:sp>
      <p:sp>
        <p:nvSpPr>
          <p:cNvPr id="3" name="文本占位符 2"/>
          <p:cNvSpPr>
            <a:spLocks noGrp="1"/>
          </p:cNvSpPr>
          <p:nvPr>
            <p:ph type="body" idx="1"/>
          </p:nvPr>
        </p:nvSpPr>
        <p:spPr>
          <a:xfrm>
            <a:off x="1043608" y="5373216"/>
            <a:ext cx="7643192" cy="1152128"/>
          </a:xfrm>
        </p:spPr>
        <p:txBody>
          <a:bodyPr/>
          <a:lstStyle/>
          <a:p>
            <a:pPr marR="0" lvl="0" rtl="0"/>
            <a:r>
              <a:rPr lang="zh-CN" altLang="en-US" b="0" i="0" u="none" strike="noStrike" baseline="0" dirty="0" smtClean="0">
                <a:latin typeface="Times New Roman"/>
                <a:ea typeface="华文新魏"/>
              </a:rPr>
              <a:t>控件的</a:t>
            </a:r>
            <a:r>
              <a:rPr lang="en-US" altLang="zh-CN" b="0" i="0" u="none" strike="noStrike" baseline="0" dirty="0" smtClean="0">
                <a:latin typeface="Times New Roman"/>
                <a:ea typeface="华文新魏"/>
              </a:rPr>
              <a:t>ID</a:t>
            </a:r>
            <a:r>
              <a:rPr lang="zh-CN" altLang="en-US" b="0" i="0" u="none" strike="noStrike" baseline="0" dirty="0" smtClean="0">
                <a:latin typeface="Times New Roman"/>
                <a:ea typeface="华文新魏"/>
              </a:rPr>
              <a:t>以及为控件关联的变量名和类型如图</a:t>
            </a:r>
            <a:r>
              <a:rPr lang="en-US" altLang="zh-CN" b="0" i="0" u="none" strike="noStrike" baseline="0" dirty="0" smtClean="0">
                <a:latin typeface="Times New Roman"/>
                <a:ea typeface="华文新魏"/>
              </a:rPr>
              <a:t>8.7</a:t>
            </a:r>
            <a:r>
              <a:rPr lang="zh-CN" altLang="en-US" b="0" i="0" u="none" strike="noStrike" baseline="0" dirty="0" smtClean="0">
                <a:latin typeface="Times New Roman"/>
                <a:ea typeface="华文新魏"/>
              </a:rPr>
              <a:t>所示：</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4086336046"/>
              </p:ext>
            </p:extLst>
          </p:nvPr>
        </p:nvGraphicFramePr>
        <p:xfrm>
          <a:off x="1331640" y="1656240"/>
          <a:ext cx="5688632" cy="3735307"/>
        </p:xfrm>
        <a:graphic>
          <a:graphicData uri="http://schemas.openxmlformats.org/presentationml/2006/ole">
            <mc:AlternateContent xmlns:mc="http://schemas.openxmlformats.org/markup-compatibility/2006">
              <mc:Choice xmlns:v="urn:schemas-microsoft-com:vml" Requires="v">
                <p:oleObj spid="_x0000_s11271" name="Visio" r:id="rId3" imgW="5905837" imgH="3885660" progId="Visio.Drawing.11">
                  <p:embed/>
                </p:oleObj>
              </mc:Choice>
              <mc:Fallback>
                <p:oleObj name="Visio" r:id="rId3" imgW="5905837" imgH="388566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640" y="1656240"/>
                        <a:ext cx="5688632" cy="3735307"/>
                      </a:xfrm>
                      <a:prstGeom prst="rect">
                        <a:avLst/>
                      </a:prstGeom>
                      <a:noFill/>
                    </p:spPr>
                  </p:pic>
                </p:oleObj>
              </mc:Fallback>
            </mc:AlternateContent>
          </a:graphicData>
        </a:graphic>
      </p:graphicFrame>
    </p:spTree>
    <p:extLst>
      <p:ext uri="{BB962C8B-B14F-4D97-AF65-F5344CB8AC3E}">
        <p14:creationId xmlns:p14="http://schemas.microsoft.com/office/powerpoint/2010/main" val="126567905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1036" y="1196752"/>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8.7</a:t>
            </a:r>
            <a:r>
              <a:rPr lang="zh-CN" altLang="en-US" b="0" i="0" u="none" strike="noStrike" kern="1800" baseline="0" dirty="0" smtClean="0">
                <a:latin typeface="Times New Roman"/>
                <a:ea typeface="楷体"/>
              </a:rPr>
              <a:t>  控件关联的变量名及类型</a:t>
            </a:r>
          </a:p>
        </p:txBody>
      </p:sp>
      <p:pic>
        <p:nvPicPr>
          <p:cNvPr id="12290"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3768" y="2996952"/>
            <a:ext cx="4235216" cy="1296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625566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  </a:t>
            </a:r>
            <a:r>
              <a:rPr lang="zh-CN" altLang="en-US" b="0" i="0" u="none" strike="noStrike" kern="1800" baseline="0" smtClean="0">
                <a:latin typeface="Times New Roman"/>
                <a:ea typeface="楷体"/>
              </a:rPr>
              <a:t>为对话框添加成员变量</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在类</a:t>
            </a:r>
            <a:r>
              <a:rPr lang="en-US" altLang="zh-CN" b="0" i="0" u="none" strike="noStrike" baseline="0" smtClean="0">
                <a:latin typeface="Times New Roman"/>
                <a:ea typeface="华文新魏"/>
              </a:rPr>
              <a:t>CSendemilDlg</a:t>
            </a:r>
            <a:r>
              <a:rPr lang="zh-CN" altLang="en-US" b="0" i="0" u="none" strike="noStrike" baseline="0" smtClean="0">
                <a:latin typeface="Times New Roman"/>
                <a:ea typeface="华文新魏"/>
              </a:rPr>
              <a:t>中添加成员变量，即与服务器端交流的套接字。</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417356500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8.3.2</a:t>
            </a:r>
            <a:r>
              <a:rPr lang="zh-CN" altLang="en-US" b="0" i="0" u="none" strike="noStrike" kern="1800" baseline="0" smtClean="0">
                <a:latin typeface="Times New Roman"/>
                <a:ea typeface="楷体"/>
              </a:rPr>
              <a:t>  </a:t>
            </a:r>
            <a:r>
              <a:rPr lang="en-US" altLang="zh-CN" b="0" i="0" u="none" strike="noStrike" kern="1800" baseline="0" smtClean="0">
                <a:latin typeface="Times New Roman"/>
                <a:ea typeface="楷体"/>
              </a:rPr>
              <a:t>SMTP</a:t>
            </a:r>
            <a:r>
              <a:rPr lang="zh-CN" altLang="en-US" b="0" i="0" u="none" strike="noStrike" kern="1800" baseline="0" smtClean="0">
                <a:latin typeface="Times New Roman"/>
                <a:ea typeface="楷体"/>
              </a:rPr>
              <a:t>登录身份验证方式</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既可允许匿名登录也可以要求身份验证，实际应该中当然是要求身份认证的。身份认证的方式有多种。</a:t>
            </a:r>
          </a:p>
        </p:txBody>
      </p:sp>
    </p:spTree>
    <p:extLst>
      <p:ext uri="{BB962C8B-B14F-4D97-AF65-F5344CB8AC3E}">
        <p14:creationId xmlns:p14="http://schemas.microsoft.com/office/powerpoint/2010/main" val="419759137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1.LOGIN</a:t>
            </a:r>
            <a:r>
              <a:rPr lang="zh-CN" altLang="en-US" b="0" i="0" u="none" strike="noStrike" kern="1800" baseline="0" smtClean="0">
                <a:latin typeface="Times New Roman"/>
                <a:ea typeface="楷体"/>
              </a:rPr>
              <a:t>方式</a:t>
            </a:r>
          </a:p>
        </p:txBody>
      </p:sp>
      <p:sp>
        <p:nvSpPr>
          <p:cNvPr id="3" name="文本占位符 2"/>
          <p:cNvSpPr>
            <a:spLocks noGrp="1"/>
          </p:cNvSpPr>
          <p:nvPr>
            <p:ph type="body" idx="1"/>
          </p:nvPr>
        </p:nvSpPr>
        <p:spPr>
          <a:xfrm>
            <a:off x="1043608" y="1268760"/>
            <a:ext cx="7643192" cy="5256584"/>
          </a:xfrm>
        </p:spPr>
        <p:txBody>
          <a:bodyPr>
            <a:normAutofit fontScale="70000" lnSpcReduction="20000"/>
          </a:bodyPr>
          <a:lstStyle/>
          <a:p>
            <a:pPr marR="0" lvl="0" rtl="0"/>
            <a:r>
              <a:rPr lang="zh-CN" altLang="en-US" b="0" i="0" u="none" strike="noStrike" baseline="0" dirty="0" smtClean="0">
                <a:latin typeface="Times New Roman"/>
                <a:ea typeface="华文新魏"/>
              </a:rPr>
              <a:t>如下为与</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服务器的对话</a:t>
            </a: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auth</a:t>
            </a:r>
            <a:r>
              <a:rPr lang="en-US" altLang="zh-CN" b="0" i="0" u="none" strike="noStrike" baseline="0" dirty="0" smtClean="0">
                <a:latin typeface="Times New Roman"/>
                <a:ea typeface="华文新魏"/>
              </a:rPr>
              <a:t> login</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334 </a:t>
            </a:r>
            <a:r>
              <a:rPr lang="en-US" altLang="zh-CN" b="0" i="0" u="none" strike="noStrike" baseline="0" dirty="0" err="1" smtClean="0">
                <a:latin typeface="Times New Roman"/>
                <a:ea typeface="华文新魏"/>
              </a:rPr>
              <a:t>VXNlcm5hbWU6</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编码“</a:t>
            </a:r>
            <a:r>
              <a:rPr lang="en-US" altLang="zh-CN" b="0" i="0" u="none" strike="noStrike" baseline="0" dirty="0" smtClean="0">
                <a:latin typeface="Times New Roman"/>
                <a:ea typeface="华文新魏"/>
              </a:rPr>
              <a:t>Username:</a:t>
            </a:r>
            <a:r>
              <a:rPr lang="zh-CN" altLang="en-US" b="0" i="0" u="none" strike="noStrike" baseline="0" dirty="0" smtClean="0">
                <a:latin typeface="Times New Roman"/>
                <a:ea typeface="华文新魏"/>
              </a:rPr>
              <a:t>”</a:t>
            </a: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Y29zdGFAYW1heGl0Lm5ldA</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发送</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编码的用户名</a:t>
            </a: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334 </a:t>
            </a:r>
            <a:r>
              <a:rPr lang="en-US" altLang="zh-CN" b="0" i="0" u="none" strike="noStrike" baseline="0" dirty="0" err="1" smtClean="0">
                <a:latin typeface="Times New Roman"/>
                <a:ea typeface="华文新魏"/>
              </a:rPr>
              <a:t>UGFzc3dvcmQ6</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编码</a:t>
            </a:r>
            <a:r>
              <a:rPr lang="en-US" altLang="zh-CN" b="0" i="0" u="none" strike="noStrike" baseline="0" dirty="0" smtClean="0">
                <a:latin typeface="Times New Roman"/>
                <a:ea typeface="华文新魏"/>
              </a:rPr>
              <a:t>"Password:"</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MTk4MjIxNA</a:t>
            </a:r>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客户端发送</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编码的密码</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235 </a:t>
            </a:r>
            <a:r>
              <a:rPr lang="en-US" altLang="zh-CN" b="0" i="0" u="none" strike="noStrike" baseline="0" dirty="0" err="1" smtClean="0">
                <a:latin typeface="Times New Roman"/>
                <a:ea typeface="华文新魏"/>
              </a:rPr>
              <a:t>auth</a:t>
            </a:r>
            <a:r>
              <a:rPr lang="en-US" altLang="zh-CN" b="0" i="0" u="none" strike="noStrike" baseline="0" dirty="0" smtClean="0">
                <a:latin typeface="Times New Roman"/>
                <a:ea typeface="华文新魏"/>
              </a:rPr>
              <a:t> successfully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登录成功</a:t>
            </a:r>
          </a:p>
          <a:p>
            <a:pPr lvl="0"/>
            <a:r>
              <a:rPr lang="zh-CN" altLang="en-US" b="0" i="0" u="none" strike="noStrike" baseline="0" dirty="0" smtClean="0">
                <a:latin typeface="Times New Roman"/>
                <a:ea typeface="华文新魏"/>
              </a:rPr>
              <a:t>用户向服务器发送</a:t>
            </a:r>
            <a:r>
              <a:rPr lang="en-US" altLang="zh-CN" b="0" i="0" u="none" strike="noStrike" baseline="0" dirty="0" err="1" smtClean="0">
                <a:latin typeface="Times New Roman"/>
                <a:ea typeface="华文新魏"/>
              </a:rPr>
              <a:t>auth</a:t>
            </a:r>
            <a:r>
              <a:rPr lang="en-US" altLang="zh-CN" b="0" i="0" u="none" strike="noStrike" baseline="0" dirty="0" smtClean="0">
                <a:latin typeface="Times New Roman"/>
                <a:ea typeface="华文新魏"/>
              </a:rPr>
              <a:t> login</a:t>
            </a:r>
            <a:r>
              <a:rPr lang="zh-CN" altLang="en-US" b="0" i="0" u="none" strike="noStrike" baseline="0" dirty="0" smtClean="0">
                <a:latin typeface="Times New Roman"/>
                <a:ea typeface="华文新魏"/>
              </a:rPr>
              <a:t>命令，表示采用此种方式验证。单号是由客户端发送，双号是由服务器端返回，对话中提到了</a:t>
            </a:r>
            <a:r>
              <a:rPr lang="en-US" altLang="zh-CN" b="0" i="0" u="none" strike="noStrike" baseline="0" dirty="0" err="1" smtClean="0">
                <a:latin typeface="Times New Roman"/>
                <a:ea typeface="华文新魏"/>
              </a:rPr>
              <a:t>BASE64</a:t>
            </a:r>
            <a:r>
              <a:rPr lang="zh-CN" altLang="en-US" b="0" i="0" u="none" strike="noStrike" baseline="0" dirty="0" smtClean="0">
                <a:latin typeface="Times New Roman"/>
                <a:ea typeface="华文新魏"/>
              </a:rPr>
              <a:t>编码，它是网络上最常见的用于传输</a:t>
            </a:r>
            <a:r>
              <a:rPr lang="en-US" altLang="zh-CN" sz="2900" dirty="0" err="1" smtClean="0">
                <a:latin typeface="Times New Roman"/>
                <a:ea typeface="华文新魏"/>
              </a:rPr>
              <a:t>8Bit</a:t>
            </a:r>
            <a:r>
              <a:rPr lang="zh-CN" altLang="en-US" sz="2900" dirty="0">
                <a:latin typeface="Times New Roman"/>
                <a:ea typeface="华文新魏"/>
              </a:rPr>
              <a:t>字节代码的编码方式，可用于在</a:t>
            </a:r>
            <a:r>
              <a:rPr lang="en-US" altLang="zh-CN" sz="2900" dirty="0">
                <a:latin typeface="Times New Roman"/>
                <a:ea typeface="华文新魏"/>
              </a:rPr>
              <a:t>HTTP</a:t>
            </a:r>
            <a:r>
              <a:rPr lang="zh-CN" altLang="en-US" sz="2900" dirty="0">
                <a:latin typeface="Times New Roman"/>
                <a:ea typeface="华文新魏"/>
              </a:rPr>
              <a:t>环境下传递较长的标识信息，此种编码方式不仅比较简短，同时也具有不可读性，即所编码的数据不会被人用肉眼所直接看到。相当于对所发送数据进行简单的加密，有兴趣的读者可以查阅相关书籍来对它有更多的了解。</a:t>
            </a:r>
          </a:p>
          <a:p>
            <a:pPr marR="0" lvl="0" rtl="0"/>
            <a:endParaRPr lang="zh-CN" altLang="en-US" sz="2900" dirty="0">
              <a:latin typeface="Times New Roman"/>
              <a:ea typeface="华文新魏"/>
              <a:hlinkClick r:id="rId2"/>
            </a:endParaRPr>
          </a:p>
        </p:txBody>
      </p:sp>
    </p:spTree>
    <p:extLst>
      <p:ext uri="{BB962C8B-B14F-4D97-AF65-F5344CB8AC3E}">
        <p14:creationId xmlns:p14="http://schemas.microsoft.com/office/powerpoint/2010/main" val="252525724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本章所讲的工程实例就是采用此种登录验证方式。实例中专门引入了两个文件</a:t>
            </a:r>
            <a:r>
              <a:rPr lang="en-US" altLang="zh-CN" b="0" i="0" u="none" strike="noStrike" baseline="0" smtClean="0">
                <a:latin typeface="Times New Roman"/>
                <a:ea typeface="华文新魏"/>
              </a:rPr>
              <a:t>Base64.h</a:t>
            </a:r>
            <a:r>
              <a:rPr lang="zh-CN" altLang="en-US" b="0" i="0" u="none" strike="noStrike" baseline="0" smtClean="0">
                <a:latin typeface="Times New Roman"/>
                <a:ea typeface="华文新魏"/>
              </a:rPr>
              <a:t>和</a:t>
            </a:r>
            <a:r>
              <a:rPr lang="en-US" altLang="zh-CN" b="0" i="0" u="none" strike="noStrike" baseline="0" smtClean="0">
                <a:latin typeface="Times New Roman"/>
                <a:ea typeface="华文新魏"/>
              </a:rPr>
              <a:t>Base64.cpp</a:t>
            </a:r>
            <a:r>
              <a:rPr lang="zh-CN" altLang="en-US" b="0" i="0" u="none" strike="noStrike" baseline="0" smtClean="0">
                <a:latin typeface="Times New Roman"/>
                <a:ea typeface="华文新魏"/>
              </a:rPr>
              <a:t>，它们封装了一个</a:t>
            </a:r>
            <a:r>
              <a:rPr lang="en-US" altLang="zh-CN" b="0" i="0" u="none" strike="noStrike" baseline="0" smtClean="0">
                <a:latin typeface="Times New Roman"/>
                <a:ea typeface="华文新魏"/>
              </a:rPr>
              <a:t>CBase64</a:t>
            </a:r>
            <a:r>
              <a:rPr lang="zh-CN" altLang="en-US" b="0" i="0" u="none" strike="noStrike" baseline="0" smtClean="0">
                <a:latin typeface="Times New Roman"/>
                <a:ea typeface="华文新魏"/>
              </a:rPr>
              <a:t>类，可以用它的成员函数</a:t>
            </a:r>
            <a:r>
              <a:rPr lang="en-US" altLang="zh-CN" b="0" i="0" u="none" strike="noStrike" baseline="0" smtClean="0">
                <a:latin typeface="Times New Roman"/>
                <a:ea typeface="华文新魏"/>
              </a:rPr>
              <a:t>Encode()</a:t>
            </a:r>
            <a:r>
              <a:rPr lang="zh-CN" altLang="en-US" b="0" i="0" u="none" strike="noStrike" baseline="0" smtClean="0">
                <a:latin typeface="Times New Roman"/>
                <a:ea typeface="华文新魏"/>
              </a:rPr>
              <a:t>对需要进行</a:t>
            </a:r>
            <a:r>
              <a:rPr lang="en-US" altLang="zh-CN" b="0" i="0" u="none" strike="noStrike" baseline="0" smtClean="0">
                <a:latin typeface="Times New Roman"/>
                <a:ea typeface="华文新魏"/>
              </a:rPr>
              <a:t>BASE64</a:t>
            </a:r>
            <a:r>
              <a:rPr lang="zh-CN" altLang="en-US" b="0" i="0" u="none" strike="noStrike" baseline="0" smtClean="0">
                <a:latin typeface="Times New Roman"/>
                <a:ea typeface="华文新魏"/>
              </a:rPr>
              <a:t>编码的数据进行处理。</a:t>
            </a:r>
          </a:p>
        </p:txBody>
      </p:sp>
    </p:spTree>
    <p:extLst>
      <p:ext uri="{BB962C8B-B14F-4D97-AF65-F5344CB8AC3E}">
        <p14:creationId xmlns:p14="http://schemas.microsoft.com/office/powerpoint/2010/main" val="73511760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2.PLAIN</a:t>
            </a:r>
            <a:r>
              <a:rPr lang="zh-CN" altLang="en-US" b="0" i="0" u="none" strike="noStrike" kern="1800" baseline="0" smtClean="0">
                <a:latin typeface="Times New Roman"/>
                <a:ea typeface="楷体"/>
              </a:rPr>
              <a:t>方式</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基于明文的</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验证，其向服务器发送的用户名和密码的格式应该为“</a:t>
            </a:r>
            <a:r>
              <a:rPr lang="en-US" altLang="zh-CN" b="0" i="0" u="none" strike="noStrike" baseline="0" smtClean="0">
                <a:latin typeface="Times New Roman"/>
                <a:ea typeface="华文新魏"/>
              </a:rPr>
              <a:t>&lt;NULL&gt;username&lt;NULL&gt;password</a:t>
            </a:r>
            <a:r>
              <a:rPr lang="zh-CN" altLang="en-US" b="0" i="0" u="none" strike="noStrike" baseline="0" smtClean="0">
                <a:latin typeface="Times New Roman"/>
                <a:ea typeface="华文新魏"/>
              </a:rPr>
              <a:t>”。</a:t>
            </a:r>
            <a:r>
              <a:rPr lang="en-US" altLang="zh-CN" b="0" i="0" u="none" strike="noStrike" baseline="0" smtClean="0">
                <a:latin typeface="Times New Roman"/>
                <a:ea typeface="华文新魏"/>
              </a:rPr>
              <a:t>username</a:t>
            </a:r>
            <a:r>
              <a:rPr lang="zh-CN" altLang="en-US" b="0" i="0" u="none" strike="noStrike" baseline="0" smtClean="0">
                <a:latin typeface="Times New Roman"/>
                <a:ea typeface="华文新魏"/>
              </a:rPr>
              <a:t>是用户名，后边的</a:t>
            </a:r>
            <a:r>
              <a:rPr lang="en-US" altLang="zh-CN" b="0" i="0" u="none" strike="noStrike" baseline="0" smtClean="0">
                <a:latin typeface="Times New Roman"/>
                <a:ea typeface="华文新魏"/>
              </a:rPr>
              <a:t>password</a:t>
            </a:r>
            <a:r>
              <a:rPr lang="zh-CN" altLang="en-US" b="0" i="0" u="none" strike="noStrike" baseline="0" smtClean="0">
                <a:latin typeface="Times New Roman"/>
                <a:ea typeface="华文新魏"/>
              </a:rPr>
              <a:t>是口令，</a:t>
            </a:r>
            <a:r>
              <a:rPr lang="en-US" altLang="zh-CN" b="0" i="0" u="none" strike="noStrike" baseline="0" smtClean="0">
                <a:latin typeface="Times New Roman"/>
                <a:ea typeface="华文新魏"/>
              </a:rPr>
              <a:t>NULL</a:t>
            </a:r>
            <a:r>
              <a:rPr lang="zh-CN" altLang="en-US" b="0" i="0" u="none" strike="noStrike" baseline="0" smtClean="0">
                <a:latin typeface="Times New Roman"/>
                <a:ea typeface="华文新魏"/>
              </a:rPr>
              <a:t>是</a:t>
            </a:r>
            <a:r>
              <a:rPr lang="en-US" altLang="zh-CN" b="0" i="0" u="none" strike="noStrike" baseline="0" smtClean="0">
                <a:latin typeface="Times New Roman"/>
                <a:ea typeface="华文新魏"/>
              </a:rPr>
              <a:t>ASCII</a:t>
            </a:r>
            <a:r>
              <a:rPr lang="zh-CN" altLang="en-US" b="0" i="0" u="none" strike="noStrike" baseline="0" smtClean="0">
                <a:latin typeface="Times New Roman"/>
                <a:ea typeface="华文新魏"/>
              </a:rPr>
              <a:t>的</a:t>
            </a:r>
            <a:r>
              <a:rPr lang="en-US" altLang="zh-CN" b="0" i="0" u="none" strike="noStrike" baseline="0" smtClean="0">
                <a:latin typeface="Times New Roman"/>
                <a:ea typeface="华文新魏"/>
              </a:rPr>
              <a:t>0</a:t>
            </a:r>
            <a:r>
              <a:rPr lang="zh-CN" altLang="en-US" b="0" i="0" u="none" strike="noStrike" baseline="0" smtClean="0">
                <a:latin typeface="Times New Roman"/>
                <a:ea typeface="华文新魏"/>
              </a:rPr>
              <a:t>。</a:t>
            </a:r>
          </a:p>
        </p:txBody>
      </p:sp>
    </p:spTree>
    <p:extLst>
      <p:ext uri="{BB962C8B-B14F-4D97-AF65-F5344CB8AC3E}">
        <p14:creationId xmlns:p14="http://schemas.microsoft.com/office/powerpoint/2010/main" val="8271574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3.CRAM-MD5</a:t>
            </a:r>
            <a:r>
              <a:rPr lang="zh-CN" altLang="en-US" b="0" i="0" u="none" strike="noStrike" kern="1800" baseline="0" smtClean="0">
                <a:latin typeface="Times New Roman"/>
                <a:ea typeface="楷体"/>
              </a:rPr>
              <a:t>方式 </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CRAM-MD5</a:t>
            </a:r>
            <a:r>
              <a:rPr lang="zh-CN" altLang="en-US" b="0" i="0" u="none" strike="noStrike" baseline="0" smtClean="0">
                <a:latin typeface="Times New Roman"/>
                <a:ea typeface="华文新魏"/>
              </a:rPr>
              <a:t>即是一种</a:t>
            </a:r>
            <a:r>
              <a:rPr lang="en-US" altLang="zh-CN" b="0" i="0" u="none" strike="noStrike" baseline="0" smtClean="0">
                <a:latin typeface="Times New Roman"/>
                <a:ea typeface="华文新魏"/>
              </a:rPr>
              <a:t>Keyed-MD5</a:t>
            </a:r>
            <a:r>
              <a:rPr lang="zh-CN" altLang="en-US" b="0" i="0" u="none" strike="noStrike" baseline="0" smtClean="0">
                <a:latin typeface="Times New Roman"/>
                <a:ea typeface="华文新魏"/>
              </a:rPr>
              <a:t>验证方式，</a:t>
            </a:r>
            <a:r>
              <a:rPr lang="en-US" altLang="zh-CN" b="0" i="0" u="none" strike="noStrike" baseline="0" smtClean="0">
                <a:latin typeface="Times New Roman"/>
                <a:ea typeface="华文新魏"/>
              </a:rPr>
              <a:t>CRAM</a:t>
            </a:r>
            <a:r>
              <a:rPr lang="zh-CN" altLang="en-US" b="0" i="0" u="none" strike="noStrike" baseline="0" smtClean="0">
                <a:latin typeface="Times New Roman"/>
                <a:ea typeface="华文新魏"/>
              </a:rPr>
              <a:t>是“</a:t>
            </a:r>
            <a:r>
              <a:rPr lang="en-US" altLang="zh-CN" b="0" i="0" u="none" strike="noStrike" baseline="0" smtClean="0">
                <a:latin typeface="Times New Roman"/>
                <a:ea typeface="华文新魏"/>
              </a:rPr>
              <a:t>Challenge-Response Authentication Mechanism</a:t>
            </a:r>
            <a:r>
              <a:rPr lang="zh-CN" altLang="en-US" b="0" i="0" u="none" strike="noStrike" baseline="0" smtClean="0">
                <a:latin typeface="Times New Roman"/>
                <a:ea typeface="华文新魏"/>
              </a:rPr>
              <a:t>”的缩写。所谓</a:t>
            </a:r>
            <a:r>
              <a:rPr lang="en-US" altLang="zh-CN" b="0" i="0" u="none" strike="noStrike" baseline="0" smtClean="0">
                <a:latin typeface="Times New Roman"/>
                <a:ea typeface="华文新魏"/>
              </a:rPr>
              <a:t>Keyed-MD5</a:t>
            </a:r>
            <a:r>
              <a:rPr lang="zh-CN" altLang="en-US" b="0" i="0" u="none" strike="noStrike" baseline="0" smtClean="0">
                <a:latin typeface="Times New Roman"/>
                <a:ea typeface="华文新魏"/>
              </a:rPr>
              <a:t>，是将</a:t>
            </a:r>
            <a:r>
              <a:rPr lang="en-US" altLang="zh-CN" b="0" i="0" u="none" strike="noStrike" baseline="0" smtClean="0">
                <a:latin typeface="Times New Roman"/>
                <a:ea typeface="华文新魏"/>
              </a:rPr>
              <a:t>Client</a:t>
            </a:r>
            <a:r>
              <a:rPr lang="zh-CN" altLang="en-US" b="0" i="0" u="none" strike="noStrike" baseline="0" smtClean="0">
                <a:latin typeface="Times New Roman"/>
                <a:ea typeface="华文新魏"/>
              </a:rPr>
              <a:t>与</a:t>
            </a:r>
            <a:r>
              <a:rPr lang="en-US" altLang="zh-CN" b="0" i="0" u="none" strike="noStrike" baseline="0" smtClean="0">
                <a:latin typeface="Times New Roman"/>
                <a:ea typeface="华文新魏"/>
              </a:rPr>
              <a:t>Server</a:t>
            </a:r>
            <a:r>
              <a:rPr lang="zh-CN" altLang="en-US" b="0" i="0" u="none" strike="noStrike" baseline="0" smtClean="0">
                <a:latin typeface="Times New Roman"/>
                <a:ea typeface="华文新魏"/>
              </a:rPr>
              <a:t>共享的一个</a:t>
            </a:r>
            <a:r>
              <a:rPr lang="en-US" altLang="zh-CN" b="0" i="0" u="none" strike="noStrike" baseline="0" smtClean="0">
                <a:latin typeface="Times New Roman"/>
                <a:ea typeface="华文新魏"/>
              </a:rPr>
              <a:t>Key</a:t>
            </a:r>
            <a:r>
              <a:rPr lang="zh-CN" altLang="en-US" b="0" i="0" u="none" strike="noStrike" baseline="0" smtClean="0">
                <a:latin typeface="Times New Roman"/>
                <a:ea typeface="华文新魏"/>
              </a:rPr>
              <a:t>作为一部分</a:t>
            </a:r>
            <a:r>
              <a:rPr lang="en-US" altLang="zh-CN" b="0" i="0" u="none" strike="noStrike" baseline="0" smtClean="0">
                <a:latin typeface="Times New Roman"/>
                <a:ea typeface="华文新魏"/>
              </a:rPr>
              <a:t>MD5</a:t>
            </a:r>
            <a:r>
              <a:rPr lang="zh-CN" altLang="en-US" b="0" i="0" u="none" strike="noStrike" baseline="0" smtClean="0">
                <a:latin typeface="Times New Roman"/>
                <a:ea typeface="华文新魏"/>
              </a:rPr>
              <a:t>的输入，正好邮件系统的用户名和口令可以作为这个</a:t>
            </a:r>
            <a:r>
              <a:rPr lang="en-US" altLang="zh-CN" b="0" i="0" u="none" strike="noStrike" baseline="0" smtClean="0">
                <a:latin typeface="Times New Roman"/>
                <a:ea typeface="华文新魏"/>
              </a:rPr>
              <a:t>Key</a:t>
            </a:r>
            <a:r>
              <a:rPr lang="zh-CN" altLang="en-US" b="0" i="0" u="none" strike="noStrike" baseline="0" smtClean="0">
                <a:latin typeface="Times New Roman"/>
                <a:ea typeface="华文新魏"/>
              </a:rPr>
              <a:t>。</a:t>
            </a:r>
          </a:p>
          <a:p>
            <a:pPr marR="0" lvl="0" rtl="0"/>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服务器对以上</a:t>
            </a:r>
            <a:r>
              <a:rPr lang="en-US" altLang="zh-CN" b="0" i="0" u="none" strike="noStrike" baseline="0" smtClean="0">
                <a:latin typeface="Times New Roman"/>
                <a:ea typeface="华文新魏"/>
              </a:rPr>
              <a:t>3</a:t>
            </a:r>
            <a:r>
              <a:rPr lang="zh-CN" altLang="en-US" b="0" i="0" u="none" strike="noStrike" baseline="0" smtClean="0">
                <a:latin typeface="Times New Roman"/>
                <a:ea typeface="华文新魏"/>
              </a:rPr>
              <a:t>种验证方式并不一定全部支持。</a:t>
            </a:r>
          </a:p>
        </p:txBody>
      </p:sp>
    </p:spTree>
    <p:extLst>
      <p:ext uri="{BB962C8B-B14F-4D97-AF65-F5344CB8AC3E}">
        <p14:creationId xmlns:p14="http://schemas.microsoft.com/office/powerpoint/2010/main" val="19505034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8.1.2  CreateProcess()</a:t>
            </a:r>
            <a:r>
              <a:rPr lang="zh-CN" altLang="en-US" b="0" i="0" u="none" strike="noStrike" kern="1800" baseline="0" smtClean="0">
                <a:latin typeface="Times New Roman"/>
                <a:ea typeface="楷体"/>
              </a:rPr>
              <a:t>函数</a:t>
            </a:r>
            <a:endParaRPr lang="zh-CN" altLang="en-US" b="0" i="0" u="none" strike="noStrike" kern="1800" baseline="0" smtClean="0">
              <a:solidFill>
                <a:srgbClr val="FF0000"/>
              </a:solidFill>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a:t>
            </a:r>
            <a:r>
              <a:rPr lang="en-US" altLang="zh-CN" b="0" i="0" u="none" strike="noStrike" baseline="0" smtClean="0">
                <a:latin typeface="Times New Roman"/>
                <a:ea typeface="华文新魏"/>
              </a:rPr>
              <a:t>VC</a:t>
            </a:r>
            <a:r>
              <a:rPr lang="zh-CN" altLang="en-US" b="0" i="0" u="none" strike="noStrike" baseline="0" smtClean="0">
                <a:latin typeface="Times New Roman"/>
                <a:ea typeface="华文新魏"/>
              </a:rPr>
              <a:t>中编程，</a:t>
            </a:r>
            <a:r>
              <a:rPr lang="en-US" altLang="zh-CN" b="0" i="0" u="none" strike="noStrike" baseline="0" smtClean="0">
                <a:latin typeface="Times New Roman"/>
                <a:ea typeface="华文新魏"/>
              </a:rPr>
              <a:t>MFC</a:t>
            </a:r>
            <a:r>
              <a:rPr lang="zh-CN" altLang="en-US" b="0" i="0" u="none" strike="noStrike" baseline="0" smtClean="0">
                <a:latin typeface="Times New Roman"/>
                <a:ea typeface="华文新魏"/>
              </a:rPr>
              <a:t>类库已经提供了几个库函数用于调用</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的外部程序，包括邮件收发程序。在本节中，将向用户介绍其中的两个函数</a:t>
            </a:r>
            <a:r>
              <a:rPr lang="en-US" altLang="zh-CN" b="0" i="0" u="none" strike="noStrike" baseline="0" smtClean="0">
                <a:latin typeface="Times New Roman"/>
                <a:ea typeface="华文新魏"/>
              </a:rPr>
              <a:t>CreateProcess()</a:t>
            </a:r>
            <a:r>
              <a:rPr lang="zh-CN" altLang="en-US" b="0" i="0" u="none" strike="noStrike" baseline="0" smtClean="0">
                <a:latin typeface="Times New Roman"/>
                <a:ea typeface="华文新魏"/>
              </a:rPr>
              <a:t>和</a:t>
            </a:r>
            <a:r>
              <a:rPr lang="en-US" altLang="zh-CN" b="0" i="0" u="none" strike="noStrike" baseline="0" smtClean="0">
                <a:latin typeface="Times New Roman"/>
                <a:ea typeface="华文新魏"/>
              </a:rPr>
              <a:t>ShellExecute()</a:t>
            </a:r>
            <a:r>
              <a:rPr lang="zh-CN" altLang="en-US" b="0" i="0" u="none" strike="noStrike" baseline="0" smtClean="0">
                <a:latin typeface="Times New Roman"/>
                <a:ea typeface="华文新魏"/>
              </a:rPr>
              <a:t>。</a:t>
            </a:r>
          </a:p>
        </p:txBody>
      </p:sp>
    </p:spTree>
    <p:extLst>
      <p:ext uri="{BB962C8B-B14F-4D97-AF65-F5344CB8AC3E}">
        <p14:creationId xmlns:p14="http://schemas.microsoft.com/office/powerpoint/2010/main" val="318096652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8.3.3</a:t>
            </a:r>
            <a:r>
              <a:rPr lang="zh-CN" altLang="en-US" b="0" i="0" u="none" strike="noStrike" kern="1800" baseline="0" smtClean="0">
                <a:latin typeface="Times New Roman"/>
                <a:ea typeface="楷体"/>
              </a:rPr>
              <a:t>  连接登录服务器</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为“登录服务器”按钮添加消息响应函数</a:t>
            </a:r>
            <a:r>
              <a:rPr lang="en-US" altLang="zh-CN" b="0" i="0" u="none" strike="noStrike" baseline="0" smtClean="0">
                <a:latin typeface="Times New Roman"/>
                <a:ea typeface="华文新魏"/>
              </a:rPr>
              <a:t>OnConnect()</a:t>
            </a:r>
            <a:r>
              <a:rPr lang="zh-CN" altLang="en-US" b="0" i="0" u="none" strike="noStrike" baseline="0" smtClean="0">
                <a:latin typeface="Times New Roman"/>
                <a:ea typeface="华文新魏"/>
              </a:rPr>
              <a:t>。</a:t>
            </a:r>
          </a:p>
        </p:txBody>
      </p:sp>
    </p:spTree>
    <p:extLst>
      <p:ext uri="{BB962C8B-B14F-4D97-AF65-F5344CB8AC3E}">
        <p14:creationId xmlns:p14="http://schemas.microsoft.com/office/powerpoint/2010/main" val="3873706735"/>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加载套接字库</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WSAStartup()</a:t>
            </a:r>
            <a:r>
              <a:rPr lang="zh-CN" altLang="en-US" b="0" i="0" u="none" strike="noStrike" baseline="0" smtClean="0">
                <a:latin typeface="Times New Roman"/>
                <a:ea typeface="华文新魏"/>
              </a:rPr>
              <a:t>必须是应用程序调用的第一个</a:t>
            </a:r>
            <a:r>
              <a:rPr lang="en-US" altLang="zh-CN" b="0" i="0" u="none" strike="noStrike" baseline="0" smtClean="0">
                <a:latin typeface="Times New Roman"/>
                <a:ea typeface="华文新魏"/>
              </a:rPr>
              <a:t>Windows Sockets</a:t>
            </a:r>
            <a:r>
              <a:rPr lang="zh-CN" altLang="en-US" b="0" i="0" u="none" strike="noStrike" baseline="0" smtClean="0">
                <a:latin typeface="Times New Roman"/>
                <a:ea typeface="华文新魏"/>
              </a:rPr>
              <a:t>函数。</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使用函数</a:t>
            </a:r>
            <a:r>
              <a:rPr lang="en-US" altLang="zh-CN" b="0" i="0" u="none" strike="noStrike" baseline="0" smtClean="0">
                <a:latin typeface="Times New Roman"/>
                <a:ea typeface="华文新魏"/>
              </a:rPr>
              <a:t>WSAStartup()</a:t>
            </a:r>
            <a:r>
              <a:rPr lang="zh-CN" altLang="en-US" b="0" i="0" u="none" strike="noStrike" baseline="0" smtClean="0">
                <a:latin typeface="Times New Roman"/>
                <a:ea typeface="华文新魏"/>
              </a:rPr>
              <a:t>来加载指定版本的套接字库。</a:t>
            </a:r>
            <a:endParaRPr lang="zh-CN" altLang="en-US" b="0" i="0" u="none" strike="noStrike" baseline="0" smtClean="0">
              <a:solidFill>
                <a:srgbClr val="FF0000"/>
              </a:solidFill>
              <a:latin typeface="Times New Roman"/>
              <a:ea typeface="华文新魏"/>
            </a:endParaRPr>
          </a:p>
        </p:txBody>
      </p:sp>
    </p:spTree>
    <p:extLst>
      <p:ext uri="{BB962C8B-B14F-4D97-AF65-F5344CB8AC3E}">
        <p14:creationId xmlns:p14="http://schemas.microsoft.com/office/powerpoint/2010/main" val="112865717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创建套接字并获取</a:t>
            </a:r>
            <a:r>
              <a:rPr lang="en-US" altLang="zh-CN" b="0" i="0" u="none" strike="noStrike" kern="1800" baseline="0" smtClean="0">
                <a:latin typeface="Times New Roman"/>
                <a:ea typeface="楷体"/>
              </a:rPr>
              <a:t>SMTP</a:t>
            </a:r>
            <a:r>
              <a:rPr lang="zh-CN" altLang="en-US" b="0" i="0" u="none" strike="noStrike" kern="1800" baseline="0" smtClean="0">
                <a:latin typeface="Times New Roman"/>
                <a:ea typeface="楷体"/>
              </a:rPr>
              <a:t>服务器的</a:t>
            </a:r>
            <a:r>
              <a:rPr lang="en-US" altLang="zh-CN" b="0" i="0" u="none" strike="noStrike" kern="1800" baseline="0" smtClean="0">
                <a:latin typeface="Times New Roman"/>
                <a:ea typeface="楷体"/>
              </a:rPr>
              <a:t>IP</a:t>
            </a:r>
            <a:r>
              <a:rPr lang="zh-CN" altLang="en-US" b="0" i="0" u="none" strike="noStrike" kern="1800" baseline="0" smtClean="0">
                <a:latin typeface="Times New Roman"/>
                <a:ea typeface="楷体"/>
              </a:rPr>
              <a:t>地址</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获取的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地址会被用在之后的连接服务器的操作中。</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1782639968"/>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m_address</a:t>
            </a:r>
            <a:r>
              <a:rPr lang="zh-CN" altLang="en-US" b="0" i="0" u="none" strike="noStrike" baseline="0" smtClean="0">
                <a:latin typeface="Times New Roman"/>
                <a:ea typeface="华文新魏"/>
              </a:rPr>
              <a:t>是由用户输入的</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服务器的网址，通过调用函数</a:t>
            </a:r>
            <a:r>
              <a:rPr lang="en-US" altLang="zh-CN" b="0" i="0" u="none" strike="noStrike" baseline="0" smtClean="0">
                <a:latin typeface="Times New Roman"/>
                <a:ea typeface="华文新魏"/>
              </a:rPr>
              <a:t>gethostbyname()</a:t>
            </a:r>
            <a:r>
              <a:rPr lang="zh-CN" altLang="en-US" b="0" i="0" u="none" strike="noStrike" baseline="0" smtClean="0">
                <a:latin typeface="Times New Roman"/>
                <a:ea typeface="华文新魏"/>
              </a:rPr>
              <a:t>来返回一个指向</a:t>
            </a:r>
            <a:r>
              <a:rPr lang="en-US" altLang="zh-CN" b="0" i="0" u="none" strike="noStrike" baseline="0" smtClean="0">
                <a:latin typeface="Times New Roman"/>
                <a:ea typeface="华文新魏"/>
              </a:rPr>
              <a:t>hostent</a:t>
            </a:r>
            <a:r>
              <a:rPr lang="zh-CN" altLang="en-US" b="0" i="0" u="none" strike="noStrike" baseline="0" smtClean="0">
                <a:latin typeface="Times New Roman"/>
                <a:ea typeface="华文新魏"/>
              </a:rPr>
              <a:t>结构的指针，</a:t>
            </a:r>
            <a:r>
              <a:rPr lang="en-US" altLang="zh-CN" b="0" i="0" u="none" strike="noStrike" baseline="0" smtClean="0">
                <a:latin typeface="Times New Roman"/>
                <a:ea typeface="华文新魏"/>
              </a:rPr>
              <a:t>hostent</a:t>
            </a:r>
            <a:r>
              <a:rPr lang="zh-CN" altLang="en-US" b="0" i="0" u="none" strike="noStrike" baseline="0" smtClean="0">
                <a:latin typeface="Times New Roman"/>
                <a:ea typeface="华文新魏"/>
              </a:rPr>
              <a:t>结构的成员</a:t>
            </a:r>
            <a:r>
              <a:rPr lang="en-US" altLang="zh-CN" b="0" i="0" u="none" strike="noStrike" baseline="0" smtClean="0">
                <a:latin typeface="Times New Roman"/>
                <a:ea typeface="华文新魏"/>
              </a:rPr>
              <a:t>h_addr_list</a:t>
            </a:r>
            <a:r>
              <a:rPr lang="zh-CN" altLang="en-US" b="0" i="0" u="none" strike="noStrike" baseline="0" smtClean="0">
                <a:latin typeface="Times New Roman"/>
                <a:ea typeface="华文新魏"/>
              </a:rPr>
              <a:t>包含了</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服务器网络字节序的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地址，通过字节拷贝函数</a:t>
            </a:r>
            <a:r>
              <a:rPr lang="en-US" altLang="zh-CN" b="0" i="0" u="none" strike="noStrike" baseline="0" smtClean="0">
                <a:latin typeface="Times New Roman"/>
                <a:ea typeface="华文新魏"/>
              </a:rPr>
              <a:t>memmove()</a:t>
            </a:r>
            <a:r>
              <a:rPr lang="zh-CN" altLang="en-US" b="0" i="0" u="none" strike="noStrike" baseline="0" smtClean="0">
                <a:latin typeface="Times New Roman"/>
                <a:ea typeface="华文新魏"/>
              </a:rPr>
              <a:t>将</a:t>
            </a:r>
            <a:r>
              <a:rPr lang="en-US" altLang="zh-CN" b="0" i="0" u="none" strike="noStrike" baseline="0" smtClean="0">
                <a:latin typeface="Times New Roman"/>
                <a:ea typeface="华文新魏"/>
              </a:rPr>
              <a:t>host-&gt;h_addr_list[0]</a:t>
            </a:r>
            <a:r>
              <a:rPr lang="zh-CN" altLang="en-US" b="0" i="0" u="none" strike="noStrike" baseline="0" smtClean="0">
                <a:latin typeface="Times New Roman"/>
                <a:ea typeface="华文新魏"/>
              </a:rPr>
              <a:t>所指向内存的</a:t>
            </a:r>
            <a:r>
              <a:rPr lang="en-US" altLang="zh-CN" b="0" i="0" u="none" strike="noStrike" baseline="0" smtClean="0">
                <a:latin typeface="Times New Roman"/>
                <a:ea typeface="华文新魏"/>
              </a:rPr>
              <a:t>4</a:t>
            </a:r>
            <a:r>
              <a:rPr lang="zh-CN" altLang="en-US" b="0" i="0" u="none" strike="noStrike" baseline="0" smtClean="0">
                <a:latin typeface="Times New Roman"/>
                <a:ea typeface="华文新魏"/>
              </a:rPr>
              <a:t>个字节拷贝到</a:t>
            </a:r>
            <a:r>
              <a:rPr lang="en-US" altLang="zh-CN" b="0" i="0" u="none" strike="noStrike" baseline="0" smtClean="0">
                <a:latin typeface="Times New Roman"/>
                <a:ea typeface="华文新魏"/>
              </a:rPr>
              <a:t>in_addr</a:t>
            </a:r>
            <a:r>
              <a:rPr lang="zh-CN" altLang="en-US" b="0" i="0" u="none" strike="noStrike" baseline="0" smtClean="0">
                <a:latin typeface="Times New Roman"/>
                <a:ea typeface="华文新魏"/>
              </a:rPr>
              <a:t>类型的变量中。</a:t>
            </a:r>
          </a:p>
        </p:txBody>
      </p:sp>
    </p:spTree>
    <p:extLst>
      <p:ext uri="{BB962C8B-B14F-4D97-AF65-F5344CB8AC3E}">
        <p14:creationId xmlns:p14="http://schemas.microsoft.com/office/powerpoint/2010/main" val="390980210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a:t>
            </a:r>
            <a:r>
              <a:rPr lang="zh-CN" altLang="en-US" b="0" i="0" u="none" strike="noStrike" kern="1800" baseline="0" smtClean="0">
                <a:latin typeface="Times New Roman"/>
                <a:ea typeface="楷体"/>
              </a:rPr>
              <a:t>连接</a:t>
            </a:r>
            <a:r>
              <a:rPr lang="en-US" altLang="zh-CN" b="0" i="0" u="none" strike="noStrike" kern="1800" baseline="0" smtClean="0">
                <a:latin typeface="Times New Roman"/>
                <a:ea typeface="楷体"/>
              </a:rPr>
              <a:t>SMTP</a:t>
            </a:r>
            <a:r>
              <a:rPr lang="zh-CN" altLang="en-US" b="0" i="0" u="none" strike="noStrike" kern="1800" baseline="0" smtClean="0">
                <a:latin typeface="Times New Roman"/>
                <a:ea typeface="楷体"/>
              </a:rPr>
              <a:t>服务器</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需要用默认的端口号</a:t>
            </a:r>
            <a:r>
              <a:rPr lang="en-US" altLang="zh-CN" b="0" i="0" u="none" strike="noStrike" baseline="0" smtClean="0">
                <a:latin typeface="Times New Roman"/>
                <a:ea typeface="华文新魏"/>
              </a:rPr>
              <a:t>25</a:t>
            </a:r>
            <a:r>
              <a:rPr lang="zh-CN" altLang="en-US" b="0" i="0" u="none" strike="noStrike" baseline="0" smtClean="0">
                <a:latin typeface="Times New Roman"/>
                <a:ea typeface="华文新魏"/>
              </a:rPr>
              <a:t>和之前获得的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地址填充</a:t>
            </a:r>
            <a:r>
              <a:rPr lang="en-US" altLang="zh-CN" b="0" i="0" u="none" strike="noStrike" baseline="0" smtClean="0">
                <a:latin typeface="Times New Roman"/>
                <a:ea typeface="华文新魏"/>
              </a:rPr>
              <a:t>sockaddr_in</a:t>
            </a:r>
            <a:r>
              <a:rPr lang="zh-CN" altLang="en-US" b="0" i="0" u="none" strike="noStrike" baseline="0" smtClean="0">
                <a:latin typeface="Times New Roman"/>
                <a:ea typeface="华文新魏"/>
              </a:rPr>
              <a:t>结构。</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代码通过调用</a:t>
            </a:r>
            <a:r>
              <a:rPr lang="en-US" altLang="zh-CN" b="0" i="0" u="none" strike="noStrike" baseline="0" smtClean="0">
                <a:latin typeface="Times New Roman"/>
                <a:ea typeface="华文新魏"/>
              </a:rPr>
              <a:t>connect()</a:t>
            </a:r>
            <a:r>
              <a:rPr lang="zh-CN" altLang="en-US" b="0" i="0" u="none" strike="noStrike" baseline="0" smtClean="0">
                <a:latin typeface="Times New Roman"/>
                <a:ea typeface="华文新魏"/>
              </a:rPr>
              <a:t>函数来连接</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服务器，调用函数</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来接收来自服务器的响应信息，返回</a:t>
            </a:r>
            <a:r>
              <a:rPr lang="en-US" altLang="zh-CN" b="0" i="0" u="none" strike="noStrike" baseline="0" smtClean="0">
                <a:latin typeface="Times New Roman"/>
                <a:ea typeface="华文新魏"/>
              </a:rPr>
              <a:t>220</a:t>
            </a:r>
            <a:r>
              <a:rPr lang="zh-CN" altLang="en-US" b="0" i="0" u="none" strike="noStrike" baseline="0" smtClean="0">
                <a:latin typeface="Times New Roman"/>
                <a:ea typeface="华文新魏"/>
              </a:rPr>
              <a:t>表示连接成功。</a:t>
            </a:r>
          </a:p>
        </p:txBody>
      </p:sp>
    </p:spTree>
    <p:extLst>
      <p:ext uri="{BB962C8B-B14F-4D97-AF65-F5344CB8AC3E}">
        <p14:creationId xmlns:p14="http://schemas.microsoft.com/office/powerpoint/2010/main" val="342320330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4.</a:t>
            </a:r>
            <a:r>
              <a:rPr lang="zh-CN" altLang="en-US" b="0" i="0" u="none" strike="noStrike" kern="1800" baseline="0" smtClean="0">
                <a:latin typeface="Times New Roman"/>
                <a:ea typeface="楷体"/>
              </a:rPr>
              <a:t>发送命令</a:t>
            </a:r>
            <a:r>
              <a:rPr lang="en-US" altLang="zh-CN" b="0" i="0" u="none" strike="noStrike" kern="1800" baseline="0" smtClean="0">
                <a:latin typeface="Times New Roman"/>
                <a:ea typeface="楷体"/>
              </a:rPr>
              <a:t>HELO</a:t>
            </a:r>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习惯上要问候服务器一下，就像与熟人第一次见面时的问候一样。</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代码发送</a:t>
            </a:r>
            <a:r>
              <a:rPr lang="en-US" altLang="zh-CN" b="0" i="0" u="none" strike="noStrike" baseline="0" smtClean="0">
                <a:latin typeface="Times New Roman"/>
                <a:ea typeface="华文新魏"/>
              </a:rPr>
              <a:t>HELO smtp</a:t>
            </a:r>
            <a:r>
              <a:rPr lang="zh-CN" altLang="en-US" b="0" i="0" u="none" strike="noStrike" baseline="0" smtClean="0">
                <a:latin typeface="Times New Roman"/>
                <a:ea typeface="华文新魏"/>
              </a:rPr>
              <a:t>向服务器问候，服务器通常会返回</a:t>
            </a:r>
            <a:r>
              <a:rPr lang="en-US" altLang="zh-CN" b="0" i="0" u="none" strike="noStrike" baseline="0" smtClean="0">
                <a:latin typeface="Times New Roman"/>
                <a:ea typeface="华文新魏"/>
              </a:rPr>
              <a:t>250 OK</a:t>
            </a:r>
            <a:r>
              <a:rPr lang="zh-CN" altLang="en-US" b="0" i="0" u="none" strike="noStrike" baseline="0" smtClean="0">
                <a:latin typeface="Times New Roman"/>
                <a:ea typeface="华文新魏"/>
              </a:rPr>
              <a:t>响应。当然也可以不想它问候，如果你不满意它的“回答”的话。</a:t>
            </a:r>
          </a:p>
        </p:txBody>
      </p:sp>
    </p:spTree>
    <p:extLst>
      <p:ext uri="{BB962C8B-B14F-4D97-AF65-F5344CB8AC3E}">
        <p14:creationId xmlns:p14="http://schemas.microsoft.com/office/powerpoint/2010/main" val="366808461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5.</a:t>
            </a:r>
            <a:r>
              <a:rPr lang="zh-CN" altLang="en-US" b="0" i="0" u="none" strike="noStrike" kern="1800" baseline="0" smtClean="0">
                <a:latin typeface="Times New Roman"/>
                <a:ea typeface="楷体"/>
              </a:rPr>
              <a:t>登录验证</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选择一种服务器支持的验证方式，通过验证后才可以进入自己的邮箱。</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代码选择了</a:t>
            </a:r>
            <a:r>
              <a:rPr lang="en-US" altLang="zh-CN" b="0" i="0" u="none" strike="noStrike" baseline="0" smtClean="0">
                <a:latin typeface="Times New Roman"/>
                <a:ea typeface="华文新魏"/>
              </a:rPr>
              <a:t>LOGIN</a:t>
            </a:r>
            <a:r>
              <a:rPr lang="zh-CN" altLang="en-US" b="0" i="0" u="none" strike="noStrike" baseline="0" smtClean="0">
                <a:latin typeface="Times New Roman"/>
                <a:ea typeface="华文新魏"/>
              </a:rPr>
              <a:t>的登录验证方式，并先后向服务器发送了经过</a:t>
            </a:r>
            <a:r>
              <a:rPr lang="en-US" altLang="zh-CN" b="0" i="0" u="none" strike="noStrike" baseline="0" smtClean="0">
                <a:latin typeface="Times New Roman"/>
                <a:ea typeface="华文新魏"/>
              </a:rPr>
              <a:t>Base64</a:t>
            </a:r>
            <a:r>
              <a:rPr lang="zh-CN" altLang="en-US" b="0" i="0" u="none" strike="noStrike" baseline="0" smtClean="0">
                <a:latin typeface="Times New Roman"/>
                <a:ea typeface="华文新魏"/>
              </a:rPr>
              <a:t>处理的用户名和密码。代码中是通过调用类</a:t>
            </a:r>
            <a:r>
              <a:rPr lang="en-US" altLang="zh-CN" b="0" i="0" u="none" strike="noStrike" baseline="0" smtClean="0">
                <a:latin typeface="Times New Roman"/>
                <a:ea typeface="华文新魏"/>
              </a:rPr>
              <a:t>CBase64</a:t>
            </a:r>
            <a:r>
              <a:rPr lang="zh-CN" altLang="en-US" b="0" i="0" u="none" strike="noStrike" baseline="0" smtClean="0">
                <a:latin typeface="Times New Roman"/>
                <a:ea typeface="华文新魏"/>
              </a:rPr>
              <a:t>的成员函数</a:t>
            </a:r>
            <a:r>
              <a:rPr lang="en-US" altLang="zh-CN" b="0" i="0" u="none" strike="noStrike" baseline="0" smtClean="0">
                <a:latin typeface="Times New Roman"/>
                <a:ea typeface="华文新魏"/>
              </a:rPr>
              <a:t>Encode()</a:t>
            </a:r>
            <a:r>
              <a:rPr lang="zh-CN" altLang="en-US" b="0" i="0" u="none" strike="noStrike" baseline="0" smtClean="0">
                <a:latin typeface="Times New Roman"/>
                <a:ea typeface="华文新魏"/>
              </a:rPr>
              <a:t>来实现</a:t>
            </a:r>
            <a:r>
              <a:rPr lang="en-US" altLang="zh-CN" b="0" i="0" u="none" strike="noStrike" baseline="0" smtClean="0">
                <a:latin typeface="Times New Roman"/>
                <a:ea typeface="华文新魏"/>
              </a:rPr>
              <a:t>Base64</a:t>
            </a:r>
            <a:r>
              <a:rPr lang="zh-CN" altLang="en-US" b="0" i="0" u="none" strike="noStrike" baseline="0" smtClean="0">
                <a:latin typeface="Times New Roman"/>
                <a:ea typeface="华文新魏"/>
              </a:rPr>
              <a:t>处理的，函数接收的参数分别为要处理的数据和数据的长度。</a:t>
            </a:r>
          </a:p>
        </p:txBody>
      </p:sp>
    </p:spTree>
    <p:extLst>
      <p:ext uri="{BB962C8B-B14F-4D97-AF65-F5344CB8AC3E}">
        <p14:creationId xmlns:p14="http://schemas.microsoft.com/office/powerpoint/2010/main" val="143765902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85000" lnSpcReduction="20000"/>
          </a:bodyPr>
          <a:lstStyle/>
          <a:p>
            <a:pPr marR="0" lvl="0" rtl="0"/>
            <a:r>
              <a:rPr lang="zh-CN" altLang="en-US" b="0" i="0" u="none" strike="noStrike" baseline="0" smtClean="0">
                <a:latin typeface="Times New Roman"/>
                <a:ea typeface="华文新魏"/>
              </a:rPr>
              <a:t>一切正常的话服务器的响应如下：</a:t>
            </a:r>
          </a:p>
          <a:p>
            <a:pPr marR="0" lvl="0" rtl="0"/>
            <a:r>
              <a:rPr lang="en-US" altLang="zh-CN" b="0" i="0" u="none" strike="noStrike" baseline="0" smtClean="0">
                <a:latin typeface="Times New Roman"/>
                <a:ea typeface="华文新魏"/>
              </a:rPr>
              <a:t>auth login</a:t>
            </a:r>
          </a:p>
          <a:p>
            <a:pPr marR="0" lvl="0" rtl="0"/>
            <a:r>
              <a:rPr lang="en-US" altLang="zh-CN" b="0" i="0" u="none" strike="noStrike" baseline="0" smtClean="0">
                <a:latin typeface="Times New Roman"/>
                <a:ea typeface="华文新魏"/>
              </a:rPr>
              <a:t>334 dXNlcm5hbWU6</a:t>
            </a:r>
          </a:p>
          <a:p>
            <a:pPr marR="0" lvl="0" rtl="0"/>
            <a:r>
              <a:rPr lang="en-US" altLang="zh-CN" b="1" i="0" u="none" strike="noStrike" baseline="0" smtClean="0">
                <a:latin typeface="Times New Roman"/>
                <a:ea typeface="华文新魏"/>
              </a:rPr>
              <a:t>USER</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base64</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加密后的用户名</a:t>
            </a:r>
          </a:p>
          <a:p>
            <a:pPr marR="0" lvl="0" rtl="0"/>
            <a:r>
              <a:rPr lang="en-US" altLang="zh-CN" b="0" i="0" u="none" strike="noStrike" baseline="0" smtClean="0">
                <a:latin typeface="Times New Roman"/>
                <a:ea typeface="华文新魏"/>
              </a:rPr>
              <a:t>334 UGFzc3dvcmQ6</a:t>
            </a:r>
          </a:p>
          <a:p>
            <a:pPr marR="0" lvl="0" rtl="0"/>
            <a:r>
              <a:rPr lang="en-US" altLang="zh-CN" b="1" i="0" u="none" strike="noStrike" baseline="0" smtClean="0">
                <a:latin typeface="Times New Roman"/>
                <a:ea typeface="华文新魏"/>
              </a:rPr>
              <a:t>PASS</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base64</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加密后的密码</a:t>
            </a:r>
          </a:p>
          <a:p>
            <a:pPr marR="0" lvl="0" rtl="0"/>
            <a:r>
              <a:rPr lang="en-US" altLang="zh-CN" b="0" i="0" u="none" strike="noStrike" baseline="0" smtClean="0">
                <a:latin typeface="Times New Roman"/>
                <a:ea typeface="华文新魏"/>
              </a:rPr>
              <a:t>235 Authentication successful</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成功登录</a:t>
            </a:r>
          </a:p>
          <a:p>
            <a:pPr marR="0" lvl="0" rtl="0"/>
            <a:r>
              <a:rPr lang="zh-CN" altLang="en-US" b="0" i="0" u="none" strike="noStrike" baseline="0" smtClean="0">
                <a:latin typeface="Times New Roman"/>
                <a:ea typeface="华文新魏"/>
              </a:rPr>
              <a:t>综上所述，“登录服务器”按钮的消息响应函数</a:t>
            </a:r>
            <a:r>
              <a:rPr lang="en-US" altLang="zh-CN" b="0" i="0" u="none" strike="noStrike" baseline="0" smtClean="0">
                <a:latin typeface="Times New Roman"/>
                <a:ea typeface="华文新魏"/>
              </a:rPr>
              <a:t>OnConnect()</a:t>
            </a:r>
            <a:r>
              <a:rPr lang="zh-CN" altLang="en-US" b="0" i="0" u="none" strike="noStrike" baseline="0" smtClean="0">
                <a:latin typeface="Times New Roman"/>
                <a:ea typeface="华文新魏"/>
              </a:rPr>
              <a:t>编写如下：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登录服务器的代码实现效果如图</a:t>
            </a:r>
            <a:r>
              <a:rPr lang="en-US" altLang="zh-CN" b="0" i="0" u="none" strike="noStrike" baseline="0" smtClean="0">
                <a:latin typeface="Times New Roman"/>
                <a:ea typeface="华文新魏"/>
              </a:rPr>
              <a:t>8.8</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357036197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71600" y="260648"/>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8.8</a:t>
            </a:r>
            <a:r>
              <a:rPr lang="zh-CN" altLang="en-US" b="0" i="0" u="none" strike="noStrike" kern="1800" baseline="0" dirty="0" smtClean="0">
                <a:latin typeface="Times New Roman"/>
                <a:ea typeface="楷体"/>
              </a:rPr>
              <a:t>  程序连接</a:t>
            </a:r>
            <a:r>
              <a:rPr lang="en-US" altLang="zh-CN" b="0" i="0" u="none" strike="noStrike" kern="1800" baseline="0" dirty="0" smtClean="0">
                <a:latin typeface="Times New Roman"/>
                <a:ea typeface="楷体"/>
              </a:rPr>
              <a:t>SMTP</a:t>
            </a:r>
            <a:r>
              <a:rPr lang="zh-CN" altLang="en-US" b="0" i="0" u="none" strike="noStrike" kern="1800" baseline="0" dirty="0" smtClean="0">
                <a:latin typeface="Times New Roman"/>
                <a:ea typeface="楷体"/>
              </a:rPr>
              <a:t>服务器过程</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327678452"/>
              </p:ext>
            </p:extLst>
          </p:nvPr>
        </p:nvGraphicFramePr>
        <p:xfrm>
          <a:off x="1475656" y="1315806"/>
          <a:ext cx="5688632" cy="4860983"/>
        </p:xfrm>
        <a:graphic>
          <a:graphicData uri="http://schemas.openxmlformats.org/presentationml/2006/ole">
            <mc:AlternateContent xmlns:mc="http://schemas.openxmlformats.org/markup-compatibility/2006">
              <mc:Choice xmlns:v="urn:schemas-microsoft-com:vml" Requires="v">
                <p:oleObj spid="_x0000_s13319" name="Visio" r:id="rId3" imgW="7199484" imgH="6149502" progId="Visio.Drawing.11">
                  <p:embed/>
                </p:oleObj>
              </mc:Choice>
              <mc:Fallback>
                <p:oleObj name="Visio" r:id="rId3" imgW="7199484" imgH="6149502"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5656" y="1315806"/>
                        <a:ext cx="5688632" cy="4860983"/>
                      </a:xfrm>
                      <a:prstGeom prst="rect">
                        <a:avLst/>
                      </a:prstGeom>
                      <a:noFill/>
                    </p:spPr>
                  </p:pic>
                </p:oleObj>
              </mc:Fallback>
            </mc:AlternateContent>
          </a:graphicData>
        </a:graphic>
      </p:graphicFrame>
    </p:spTree>
    <p:extLst>
      <p:ext uri="{BB962C8B-B14F-4D97-AF65-F5344CB8AC3E}">
        <p14:creationId xmlns:p14="http://schemas.microsoft.com/office/powerpoint/2010/main" val="145241430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8.3.4</a:t>
            </a:r>
            <a:r>
              <a:rPr lang="zh-CN" altLang="en-US" b="0" i="0" u="none" strike="noStrike" kern="1800" baseline="0" smtClean="0">
                <a:latin typeface="Times New Roman"/>
                <a:ea typeface="楷体"/>
              </a:rPr>
              <a:t>  构造并发送邮件</a:t>
            </a:r>
          </a:p>
        </p:txBody>
      </p:sp>
      <p:sp>
        <p:nvSpPr>
          <p:cNvPr id="3" name="文本占位符 2"/>
          <p:cNvSpPr>
            <a:spLocks noGrp="1"/>
          </p:cNvSpPr>
          <p:nvPr>
            <p:ph type="body" idx="1"/>
          </p:nvPr>
        </p:nvSpPr>
        <p:spPr/>
        <p:txBody>
          <a:bodyPr>
            <a:normAutofit fontScale="85000" lnSpcReduction="10000"/>
          </a:bodyPr>
          <a:lstStyle/>
          <a:p>
            <a:pPr marR="0" lvl="0" rtl="0"/>
            <a:r>
              <a:rPr lang="zh-CN" altLang="en-US" b="0" i="0" u="none" strike="noStrike" baseline="0" dirty="0" smtClean="0">
                <a:latin typeface="Times New Roman"/>
                <a:ea typeface="华文新魏"/>
              </a:rPr>
              <a:t>服务器端服务成功启动以后，客户端可以将邮件发送到</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服务器，但是在邮件发送之前必须对邮件的数据进行顺序调整，以符合</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协议的规范。例如，一封正确的邮件数据格式应该如下。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err="1" smtClean="0">
                <a:latin typeface="Times New Roman"/>
                <a:ea typeface="华文新魏"/>
              </a:rPr>
              <a:t>From:lymlrl@163.com</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发件人地址</a:t>
            </a:r>
          </a:p>
          <a:p>
            <a:pPr marR="0" lvl="0" rtl="0"/>
            <a:r>
              <a:rPr lang="en-US" altLang="zh-CN" b="0" i="0" u="none" strike="noStrike" baseline="0" dirty="0" smtClean="0">
                <a:latin typeface="Times New Roman"/>
                <a:ea typeface="华文新魏"/>
              </a:rPr>
              <a:t>Subject: This is a E-Mail</a:t>
            </a:r>
          </a:p>
          <a:p>
            <a:pPr marR="0" lvl="0" rtl="0"/>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邮件主题</a:t>
            </a:r>
          </a:p>
          <a:p>
            <a:pPr marR="0" lvl="0" rtl="0"/>
            <a:r>
              <a:rPr lang="en-US" altLang="zh-CN" b="0" i="0" u="none" strike="noStrike" baseline="0" dirty="0" smtClean="0">
                <a:latin typeface="Times New Roman"/>
                <a:ea typeface="华文新魏"/>
              </a:rPr>
              <a:t>        //</a:t>
            </a:r>
            <a:r>
              <a:rPr lang="zh-CN" altLang="en-US" b="0" i="0" u="none" strike="noStrike" baseline="0" dirty="0" smtClean="0">
                <a:latin typeface="Times New Roman"/>
                <a:ea typeface="华文新魏"/>
              </a:rPr>
              <a:t>空白行</a:t>
            </a:r>
          </a:p>
          <a:p>
            <a:pPr marR="0" lvl="0" rtl="0"/>
            <a:r>
              <a:rPr lang="en-US" altLang="zh-CN" b="0" i="0" u="none" strike="noStrike" baseline="0" dirty="0" smtClean="0">
                <a:latin typeface="Times New Roman"/>
                <a:ea typeface="华文新魏"/>
              </a:rPr>
              <a:t>Hello </a:t>
            </a:r>
            <a:r>
              <a:rPr lang="en-US" altLang="zh-CN" b="0" i="0" u="none" strike="noStrike" baseline="0" dirty="0" err="1" smtClean="0">
                <a:latin typeface="Times New Roman"/>
                <a:ea typeface="华文新魏"/>
              </a:rPr>
              <a:t>lymlrl</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邮件内容</a:t>
            </a:r>
          </a:p>
          <a:p>
            <a:pPr marR="0" lvl="0" rtl="0"/>
            <a:r>
              <a:rPr lang="en-US" altLang="zh-CN" b="0" i="0" u="none" strike="noStrike" baseline="0" dirty="0" smtClean="0">
                <a:latin typeface="Times New Roman"/>
                <a:ea typeface="华文新魏"/>
              </a:rPr>
              <a:t>This is a E-mail!</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38802095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．使用</a:t>
            </a:r>
            <a:r>
              <a:rPr lang="en-US" altLang="zh-CN" b="0" i="0" u="none" strike="noStrike" kern="1800" baseline="0" smtClean="0">
                <a:latin typeface="Times New Roman"/>
                <a:ea typeface="楷体"/>
              </a:rPr>
              <a:t>CreateProcess()</a:t>
            </a:r>
            <a:r>
              <a:rPr lang="zh-CN" altLang="en-US" b="0" i="0" u="none" strike="noStrike" kern="1800" baseline="0" smtClean="0">
                <a:latin typeface="Times New Roman"/>
                <a:ea typeface="楷体"/>
              </a:rPr>
              <a:t>函数</a:t>
            </a:r>
          </a:p>
        </p:txBody>
      </p:sp>
      <p:sp>
        <p:nvSpPr>
          <p:cNvPr id="3" name="文本占位符 2"/>
          <p:cNvSpPr>
            <a:spLocks noGrp="1"/>
          </p:cNvSpPr>
          <p:nvPr>
            <p:ph type="body" idx="1"/>
          </p:nvPr>
        </p:nvSpPr>
        <p:spPr/>
        <p:txBody>
          <a:bodyPr>
            <a:normAutofit fontScale="70000" lnSpcReduction="20000"/>
          </a:bodyPr>
          <a:lstStyle/>
          <a:p>
            <a:pPr marR="0" lvl="0" rtl="0"/>
            <a:r>
              <a:rPr lang="en-US" altLang="zh-CN" b="0" i="0" u="none" strike="noStrike" baseline="0" smtClean="0">
                <a:latin typeface="Times New Roman"/>
                <a:ea typeface="华文新魏"/>
              </a:rPr>
              <a:t>CreateProcess()</a:t>
            </a:r>
            <a:r>
              <a:rPr lang="zh-CN" altLang="en-US" b="0" i="0" u="none" strike="noStrike" baseline="0" smtClean="0">
                <a:latin typeface="Times New Roman"/>
                <a:ea typeface="华文新魏"/>
              </a:rPr>
              <a:t>函数可以创建</a:t>
            </a:r>
            <a:r>
              <a:rPr lang="en-US" altLang="zh-CN" b="0" i="0" u="none" strike="noStrike" baseline="0" smtClean="0">
                <a:latin typeface="Times New Roman"/>
                <a:ea typeface="华文新魏"/>
              </a:rPr>
              <a:t>Windows</a:t>
            </a:r>
            <a:r>
              <a:rPr lang="zh-CN" altLang="en-US" b="0" i="0" u="none" strike="noStrike" baseline="0" smtClean="0">
                <a:latin typeface="Times New Roman"/>
                <a:ea typeface="华文新魏"/>
              </a:rPr>
              <a:t>进程，同时也可以调用已经存在的进程。该函数的原型如下：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BOOL CreateProcess(</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LPCTSTR lpApplicationName,</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LPTSTR lpCommandLine,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LPSECURITY_ATTRIBUTES lpProcessAttributes,</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LPSECURITY_ATTRIBUTES lpThreadAttributes,</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BOOL bInheritHandles,</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dwCreationFlags,</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LPVOID lpEnvironment,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LPCTSTR lpCurrentDirectory,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LPSTARTUPINFO lpStartupInfo,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LPPROCESS_INFORMATION lpProcessInformation </a:t>
            </a:r>
          </a:p>
          <a:p>
            <a:pPr marR="0" lvl="0" rtl="0"/>
            <a:r>
              <a:rPr lang="en-US" altLang="zh-CN" b="0" i="0" u="none" strike="noStrike" baseline="0" smtClean="0">
                <a:latin typeface="Times New Roman"/>
                <a:ea typeface="华文新魏"/>
              </a:rPr>
              <a:t>);</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121022644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85000" lnSpcReduction="20000"/>
          </a:bodyPr>
          <a:lstStyle/>
          <a:p>
            <a:pPr marR="0" lvl="0" rtl="0"/>
            <a:r>
              <a:rPr lang="zh-CN" altLang="en-US" b="0" i="0" u="none" strike="noStrike" baseline="0" dirty="0" smtClean="0">
                <a:latin typeface="Times New Roman"/>
                <a:ea typeface="华文新魏"/>
              </a:rPr>
              <a:t>接下来将分别向</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服务器发送如下命令，正常情况下服务器的响应如下：</a:t>
            </a:r>
          </a:p>
          <a:p>
            <a:pPr marR="0" lvl="0" rtl="0"/>
            <a:r>
              <a:rPr lang="en-US" altLang="zh-CN" b="1" i="0" u="none" strike="noStrike" baseline="0" dirty="0" smtClean="0">
                <a:latin typeface="Times New Roman"/>
                <a:ea typeface="华文新魏"/>
              </a:rPr>
              <a:t>MAIL </a:t>
            </a:r>
            <a:r>
              <a:rPr lang="en-US" altLang="zh-CN" b="1" i="0" u="none" strike="noStrike" baseline="0" dirty="0" err="1" smtClean="0">
                <a:latin typeface="Times New Roman"/>
                <a:ea typeface="华文新魏"/>
              </a:rPr>
              <a:t>FROM</a:t>
            </a:r>
            <a:r>
              <a:rPr lang="en-US" altLang="zh-CN" b="0" i="0" u="none" strike="noStrike" baseline="0" dirty="0" err="1" smtClean="0">
                <a:latin typeface="Times New Roman"/>
                <a:ea typeface="华文新魏"/>
              </a:rPr>
              <a:t>:XXX@163.COM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250 Mail OK</a:t>
            </a:r>
          </a:p>
          <a:p>
            <a:pPr marR="0" lvl="0" rtl="0"/>
            <a:r>
              <a:rPr lang="en-US" altLang="zh-CN" b="1" i="0" u="none" strike="noStrike" baseline="0" dirty="0" err="1" smtClean="0">
                <a:latin typeface="Times New Roman"/>
                <a:ea typeface="华文新魏"/>
              </a:rPr>
              <a:t>RCPT</a:t>
            </a:r>
            <a:r>
              <a:rPr lang="en-US" altLang="zh-CN" b="1" i="0" u="none" strike="noStrike" baseline="0" dirty="0" smtClean="0">
                <a:latin typeface="Times New Roman"/>
                <a:ea typeface="华文新魏"/>
              </a:rPr>
              <a:t> </a:t>
            </a:r>
            <a:r>
              <a:rPr lang="en-US" altLang="zh-CN" b="1" i="0" u="none" strike="noStrike" baseline="0" dirty="0" err="1" smtClean="0">
                <a:latin typeface="Times New Roman"/>
                <a:ea typeface="华文新魏"/>
              </a:rPr>
              <a:t>TO</a:t>
            </a:r>
            <a:r>
              <a:rPr lang="en-US" altLang="zh-CN" b="0" i="0" u="none" strike="noStrike" baseline="0" dirty="0" err="1" smtClean="0">
                <a:latin typeface="Times New Roman"/>
                <a:ea typeface="华文新魏"/>
              </a:rPr>
              <a:t>:XXX@163.COM</a:t>
            </a:r>
            <a:endParaRPr lang="en-US" altLang="zh-CN"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250 Mail OK</a:t>
            </a:r>
          </a:p>
          <a:p>
            <a:pPr marR="0" lvl="0" rtl="0"/>
            <a:r>
              <a:rPr lang="en-US" altLang="zh-CN" b="1" i="0" u="none" strike="noStrike" baseline="0" dirty="0" smtClean="0">
                <a:latin typeface="Times New Roman"/>
                <a:ea typeface="华文新魏"/>
              </a:rPr>
              <a:t>DATA</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准备发送信件</a:t>
            </a:r>
          </a:p>
          <a:p>
            <a:pPr marR="0" lvl="0" rtl="0"/>
            <a:r>
              <a:rPr lang="en-US" altLang="zh-CN" b="0" i="0" u="none" strike="noStrike" baseline="0" dirty="0" smtClean="0">
                <a:latin typeface="Times New Roman"/>
                <a:ea typeface="华文新魏"/>
              </a:rPr>
              <a:t>354 End data with .</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信件以</a:t>
            </a:r>
            <a:r>
              <a:rPr lang="en-US" altLang="zh-CN" b="0" i="0" u="none" strike="noStrike" baseline="0" dirty="0" smtClean="0">
                <a:latin typeface="Times New Roman"/>
                <a:ea typeface="华文新魏"/>
              </a:rPr>
              <a:t>\r\n.\r\n</a:t>
            </a:r>
            <a:r>
              <a:rPr lang="zh-CN" altLang="en-US" b="0" i="0" u="none" strike="noStrike" baseline="0" dirty="0" smtClean="0">
                <a:latin typeface="Times New Roman"/>
                <a:ea typeface="华文新魏"/>
              </a:rPr>
              <a:t>结束</a:t>
            </a:r>
          </a:p>
          <a:p>
            <a:pPr marR="0" lvl="0" rtl="0"/>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省略构造信件内容并发送</a:t>
            </a:r>
          </a:p>
          <a:p>
            <a:pPr marR="0" lvl="0" rtl="0"/>
            <a:r>
              <a:rPr lang="en-US" altLang="zh-CN" b="1" i="0" u="none" strike="noStrike" baseline="0" dirty="0" smtClean="0">
                <a:latin typeface="Times New Roman"/>
                <a:ea typeface="华文新魏"/>
              </a:rPr>
              <a:t>QUIT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退出命令</a:t>
            </a:r>
          </a:p>
          <a:p>
            <a:pPr marR="0" lvl="0" rtl="0"/>
            <a:r>
              <a:rPr lang="en-US" altLang="zh-CN" b="0" i="0" u="none" strike="noStrike" baseline="0" dirty="0" smtClean="0">
                <a:latin typeface="Times New Roman"/>
                <a:ea typeface="华文新魏"/>
              </a:rPr>
              <a:t>221 bye</a:t>
            </a:r>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2820070735"/>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发送</a:t>
            </a:r>
            <a:r>
              <a:rPr lang="en-US" altLang="zh-CN" b="0" i="0" u="none" strike="noStrike" kern="1800" baseline="0" smtClean="0">
                <a:latin typeface="Times New Roman"/>
                <a:ea typeface="楷体"/>
              </a:rPr>
              <a:t>MAIL FROM</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发送邮件前必须要首先提供的关键信息之</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发件人。</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m_name</a:t>
            </a:r>
            <a:r>
              <a:rPr lang="zh-CN" altLang="en-US" b="0" i="0" u="none" strike="noStrike" baseline="0" smtClean="0">
                <a:latin typeface="Times New Roman"/>
                <a:ea typeface="华文新魏"/>
              </a:rPr>
              <a:t>是用户填写的用户名信息，代码首先构造了</a:t>
            </a:r>
            <a:r>
              <a:rPr lang="en-US" altLang="zh-CN" b="0" i="0" u="none" strike="noStrike" baseline="0" smtClean="0">
                <a:latin typeface="Times New Roman"/>
                <a:ea typeface="华文新魏"/>
              </a:rPr>
              <a:t>MAIL FROM:&lt;</a:t>
            </a:r>
            <a:r>
              <a:rPr lang="zh-CN" altLang="en-US" b="0" i="0" u="none" strike="noStrike" baseline="0" smtClean="0">
                <a:latin typeface="Times New Roman"/>
                <a:ea typeface="华文新魏"/>
              </a:rPr>
              <a:t>发件人</a:t>
            </a:r>
            <a:r>
              <a:rPr lang="en-US" altLang="zh-CN" b="0" i="0" u="none" strike="noStrike" baseline="0" smtClean="0">
                <a:latin typeface="Times New Roman"/>
                <a:ea typeface="华文新魏"/>
              </a:rPr>
              <a:t>&gt;</a:t>
            </a:r>
            <a:r>
              <a:rPr lang="zh-CN" altLang="en-US" b="0" i="0" u="none" strike="noStrike" baseline="0" smtClean="0">
                <a:latin typeface="Times New Roman"/>
                <a:ea typeface="华文新魏"/>
              </a:rPr>
              <a:t>字符串，然后通过</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函数发送到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服务器，最后用</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函数来接收</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服务器的消息响应。</a:t>
            </a:r>
          </a:p>
        </p:txBody>
      </p:sp>
    </p:spTree>
    <p:extLst>
      <p:ext uri="{BB962C8B-B14F-4D97-AF65-F5344CB8AC3E}">
        <p14:creationId xmlns:p14="http://schemas.microsoft.com/office/powerpoint/2010/main" val="485715776"/>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发送</a:t>
            </a:r>
            <a:r>
              <a:rPr lang="en-US" altLang="zh-CN" b="0" i="0" u="none" strike="noStrike" kern="1800" baseline="0" smtClean="0">
                <a:latin typeface="Times New Roman"/>
                <a:ea typeface="楷体"/>
              </a:rPr>
              <a:t>RCPT TO</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发送邮件前必须要提供的关键信息之</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收件人。</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m_rely</a:t>
            </a:r>
            <a:r>
              <a:rPr lang="zh-CN" altLang="en-US" b="0" i="0" u="none" strike="noStrike" baseline="0" smtClean="0">
                <a:latin typeface="Times New Roman"/>
                <a:ea typeface="华文新魏"/>
              </a:rPr>
              <a:t>是用户填写的收件人信息，代码首先构造了</a:t>
            </a:r>
            <a:r>
              <a:rPr lang="en-US" altLang="zh-CN" b="0" i="0" u="none" strike="noStrike" baseline="0" smtClean="0">
                <a:latin typeface="Times New Roman"/>
                <a:ea typeface="华文新魏"/>
              </a:rPr>
              <a:t>RCPT TO:&lt;</a:t>
            </a:r>
            <a:r>
              <a:rPr lang="zh-CN" altLang="en-US" b="0" i="0" u="none" strike="noStrike" baseline="0" smtClean="0">
                <a:latin typeface="Times New Roman"/>
                <a:ea typeface="华文新魏"/>
              </a:rPr>
              <a:t>收件人</a:t>
            </a:r>
            <a:r>
              <a:rPr lang="en-US" altLang="zh-CN" b="0" i="0" u="none" strike="noStrike" baseline="0" smtClean="0">
                <a:latin typeface="Times New Roman"/>
                <a:ea typeface="华文新魏"/>
              </a:rPr>
              <a:t>&gt;</a:t>
            </a:r>
            <a:r>
              <a:rPr lang="zh-CN" altLang="en-US" b="0" i="0" u="none" strike="noStrike" baseline="0" smtClean="0">
                <a:latin typeface="Times New Roman"/>
                <a:ea typeface="华文新魏"/>
              </a:rPr>
              <a:t>字符串，然后通过</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函数发送到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服务器，最后用</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函数来接收</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服务器的消息响应。</a:t>
            </a:r>
          </a:p>
        </p:txBody>
      </p:sp>
    </p:spTree>
    <p:extLst>
      <p:ext uri="{BB962C8B-B14F-4D97-AF65-F5344CB8AC3E}">
        <p14:creationId xmlns:p14="http://schemas.microsoft.com/office/powerpoint/2010/main" val="301203102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a:t>
            </a:r>
            <a:r>
              <a:rPr lang="zh-CN" altLang="en-US" b="0" i="0" u="none" strike="noStrike" kern="1800" baseline="0" smtClean="0">
                <a:latin typeface="Times New Roman"/>
                <a:ea typeface="楷体"/>
              </a:rPr>
              <a:t>发送</a:t>
            </a:r>
            <a:r>
              <a:rPr lang="en-US" altLang="zh-CN" b="0" i="0" u="none" strike="noStrike" kern="1800" baseline="0" smtClean="0">
                <a:latin typeface="Times New Roman"/>
                <a:ea typeface="楷体"/>
              </a:rPr>
              <a:t>DATA</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发送</a:t>
            </a:r>
            <a:r>
              <a:rPr lang="en-US" altLang="zh-CN" b="0" i="0" u="none" strike="noStrike" baseline="0" smtClean="0">
                <a:latin typeface="Times New Roman"/>
                <a:ea typeface="华文新魏"/>
              </a:rPr>
              <a:t>DATA</a:t>
            </a:r>
            <a:r>
              <a:rPr lang="zh-CN" altLang="en-US" b="0" i="0" u="none" strike="noStrike" baseline="0" smtClean="0">
                <a:latin typeface="Times New Roman"/>
                <a:ea typeface="华文新魏"/>
              </a:rPr>
              <a:t>提示服务器：客户端即将发送邮件。同时希望得到服务器“已经准备好了”的响应信息。</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代码首先构造了</a:t>
            </a:r>
            <a:r>
              <a:rPr lang="en-US" altLang="zh-CN" b="0" i="0" u="none" strike="noStrike" baseline="0" smtClean="0">
                <a:latin typeface="Times New Roman"/>
                <a:ea typeface="华文新魏"/>
              </a:rPr>
              <a:t>DATA</a:t>
            </a:r>
            <a:r>
              <a:rPr lang="zh-CN" altLang="en-US" b="0" i="0" u="none" strike="noStrike" baseline="0" smtClean="0">
                <a:latin typeface="Times New Roman"/>
                <a:ea typeface="华文新魏"/>
              </a:rPr>
              <a:t>字符串，然后通过</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函数发送到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服务器，最后用</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函数来接收</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服务器的消息响应。</a:t>
            </a:r>
          </a:p>
        </p:txBody>
      </p:sp>
    </p:spTree>
    <p:extLst>
      <p:ext uri="{BB962C8B-B14F-4D97-AF65-F5344CB8AC3E}">
        <p14:creationId xmlns:p14="http://schemas.microsoft.com/office/powerpoint/2010/main" val="3656606348"/>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4.</a:t>
            </a:r>
            <a:r>
              <a:rPr lang="zh-CN" altLang="en-US" b="0" i="0" u="none" strike="noStrike" kern="1800" baseline="0" smtClean="0">
                <a:latin typeface="Times New Roman"/>
                <a:ea typeface="楷体"/>
              </a:rPr>
              <a:t>发送邮件</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选择感兴趣的关键字并填充，如主题。按照约定邮件的结束以“</a:t>
            </a:r>
            <a:r>
              <a:rPr lang="en-US" altLang="zh-CN" b="0" i="0" u="none" strike="noStrike" baseline="0" smtClean="0">
                <a:latin typeface="Times New Roman"/>
                <a:ea typeface="华文新魏"/>
              </a:rPr>
              <a:t>\r\n.\r\n</a:t>
            </a:r>
            <a:r>
              <a:rPr lang="zh-CN" altLang="en-US" b="0" i="0" u="none" strike="noStrike" baseline="0" smtClean="0">
                <a:latin typeface="Times New Roman"/>
                <a:ea typeface="华文新魏"/>
              </a:rPr>
              <a:t>”为标志。</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m_subject</a:t>
            </a:r>
            <a:r>
              <a:rPr lang="zh-CN" altLang="en-US" b="0" i="0" u="none" strike="noStrike" baseline="0" smtClean="0">
                <a:latin typeface="Times New Roman"/>
                <a:ea typeface="华文新魏"/>
              </a:rPr>
              <a:t>是用户填写的主题信息，</a:t>
            </a:r>
            <a:r>
              <a:rPr lang="en-US" altLang="zh-CN" b="0" i="0" u="none" strike="noStrike" baseline="0" smtClean="0">
                <a:latin typeface="Times New Roman"/>
                <a:ea typeface="华文新魏"/>
              </a:rPr>
              <a:t>m_context</a:t>
            </a:r>
            <a:r>
              <a:rPr lang="zh-CN" altLang="en-US" b="0" i="0" u="none" strike="noStrike" baseline="0" smtClean="0">
                <a:latin typeface="Times New Roman"/>
                <a:ea typeface="华文新魏"/>
              </a:rPr>
              <a:t>是用户填写的邮件内容，代码将用户填写的信息进行了格式化，然后整合在了一起。最后通过</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函数发送到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服务器，最后用</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函数来接收</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服务器的消息响应。</a:t>
            </a:r>
          </a:p>
        </p:txBody>
      </p:sp>
    </p:spTree>
    <p:extLst>
      <p:ext uri="{BB962C8B-B14F-4D97-AF65-F5344CB8AC3E}">
        <p14:creationId xmlns:p14="http://schemas.microsoft.com/office/powerpoint/2010/main" val="1835968985"/>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5.</a:t>
            </a:r>
            <a:r>
              <a:rPr lang="zh-CN" altLang="en-US" b="0" i="0" u="none" strike="noStrike" kern="1800" baseline="0" smtClean="0">
                <a:latin typeface="Times New Roman"/>
                <a:ea typeface="楷体"/>
              </a:rPr>
              <a:t>发送</a:t>
            </a:r>
            <a:r>
              <a:rPr lang="en-US" altLang="zh-CN" b="0" i="0" u="none" strike="noStrike" kern="1800" baseline="0" smtClean="0">
                <a:latin typeface="Times New Roman"/>
                <a:ea typeface="楷体"/>
              </a:rPr>
              <a:t>QUIT</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QUIT</a:t>
            </a:r>
            <a:r>
              <a:rPr lang="zh-CN" altLang="en-US" b="0" i="0" u="none" strike="noStrike" baseline="0" smtClean="0">
                <a:latin typeface="Times New Roman"/>
                <a:ea typeface="华文新魏"/>
              </a:rPr>
              <a:t>命令用来通知服务器结束会话、断开连接。</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代码首先构造了</a:t>
            </a:r>
            <a:r>
              <a:rPr lang="en-US" altLang="zh-CN" b="0" i="0" u="none" strike="noStrike" baseline="0" smtClean="0">
                <a:latin typeface="Times New Roman"/>
                <a:ea typeface="华文新魏"/>
              </a:rPr>
              <a:t>QUIT</a:t>
            </a:r>
            <a:r>
              <a:rPr lang="zh-CN" altLang="en-US" b="0" i="0" u="none" strike="noStrike" baseline="0" smtClean="0">
                <a:latin typeface="Times New Roman"/>
                <a:ea typeface="华文新魏"/>
              </a:rPr>
              <a:t>字符串，然后通过</a:t>
            </a:r>
            <a:r>
              <a:rPr lang="en-US" altLang="zh-CN" b="0" i="0" u="none" strike="noStrike" baseline="0" smtClean="0">
                <a:latin typeface="Times New Roman"/>
                <a:ea typeface="华文新魏"/>
              </a:rPr>
              <a:t>send()</a:t>
            </a:r>
            <a:r>
              <a:rPr lang="zh-CN" altLang="en-US" b="0" i="0" u="none" strike="noStrike" baseline="0" smtClean="0">
                <a:latin typeface="Times New Roman"/>
                <a:ea typeface="华文新魏"/>
              </a:rPr>
              <a:t>函数发送到</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服务器，最后用</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函数来接收</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服务器的消息响应。</a:t>
            </a:r>
          </a:p>
          <a:p>
            <a:pPr marR="0" lvl="0" rtl="0"/>
            <a:r>
              <a:rPr lang="zh-CN" altLang="en-US" b="0" i="0" u="none" strike="noStrike" baseline="0" smtClean="0">
                <a:latin typeface="Times New Roman"/>
                <a:ea typeface="华文新魏"/>
              </a:rPr>
              <a:t>综上所述，添加“邮件发送”按钮的消息响应函数如下：</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邮件发送的代码实现效果如图</a:t>
            </a:r>
            <a:r>
              <a:rPr lang="en-US" altLang="zh-CN" b="0" i="0" u="none" strike="noStrike" baseline="0" smtClean="0">
                <a:latin typeface="Times New Roman"/>
                <a:ea typeface="华文新魏"/>
              </a:rPr>
              <a:t>8.9</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369943141"/>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11660" y="692696"/>
            <a:ext cx="6120680" cy="1143000"/>
          </a:xfrm>
        </p:spPr>
        <p:txBody>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8.9</a:t>
            </a:r>
            <a:r>
              <a:rPr lang="zh-CN" altLang="en-US" b="0" i="0" u="none" strike="noStrike" kern="1800" baseline="0" dirty="0" smtClean="0">
                <a:latin typeface="Times New Roman"/>
                <a:ea typeface="楷体"/>
              </a:rPr>
              <a:t>  程序发送邮件的过程</a:t>
            </a:r>
          </a:p>
        </p:txBody>
      </p:sp>
      <p:sp>
        <p:nvSpPr>
          <p:cNvPr id="3" name="文本占位符 2"/>
          <p:cNvSpPr>
            <a:spLocks noGrp="1"/>
          </p:cNvSpPr>
          <p:nvPr>
            <p:ph type="body" idx="1"/>
          </p:nvPr>
        </p:nvSpPr>
        <p:spPr>
          <a:xfrm>
            <a:off x="1043608" y="5445224"/>
            <a:ext cx="7643192" cy="1080120"/>
          </a:xfrm>
        </p:spPr>
        <p:txBody>
          <a:bodyPr/>
          <a:lstStyle/>
          <a:p>
            <a:pPr marR="0" lvl="0" rtl="0"/>
            <a:r>
              <a:rPr lang="zh-CN" altLang="en-US" b="0" i="0" u="none" strike="noStrike" baseline="0" dirty="0" smtClean="0">
                <a:latin typeface="Times New Roman"/>
                <a:ea typeface="华文新魏"/>
              </a:rPr>
              <a:t>打开收件人的邮箱查看收到的邮件如图</a:t>
            </a:r>
            <a:r>
              <a:rPr lang="en-US" altLang="zh-CN" b="0" i="0" u="none" strike="noStrike" baseline="0" dirty="0" smtClean="0">
                <a:latin typeface="Times New Roman"/>
                <a:ea typeface="华文新魏"/>
              </a:rPr>
              <a:t>8.10</a:t>
            </a:r>
            <a:r>
              <a:rPr lang="zh-CN" altLang="en-US" b="0" i="0" u="none" strike="noStrike" baseline="0" dirty="0" smtClean="0">
                <a:latin typeface="Times New Roman"/>
                <a:ea typeface="华文新魏"/>
              </a:rPr>
              <a:t>所示：</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30431059"/>
              </p:ext>
            </p:extLst>
          </p:nvPr>
        </p:nvGraphicFramePr>
        <p:xfrm>
          <a:off x="1331640" y="1916832"/>
          <a:ext cx="6316018" cy="3489573"/>
        </p:xfrm>
        <a:graphic>
          <a:graphicData uri="http://schemas.openxmlformats.org/presentationml/2006/ole">
            <mc:AlternateContent xmlns:mc="http://schemas.openxmlformats.org/markup-compatibility/2006">
              <mc:Choice xmlns:v="urn:schemas-microsoft-com:vml" Requires="v">
                <p:oleObj spid="_x0000_s14342" name="Visio" r:id="rId3" imgW="7891353" imgH="4367719" progId="Visio.Drawing.11">
                  <p:embed/>
                </p:oleObj>
              </mc:Choice>
              <mc:Fallback>
                <p:oleObj name="Visio" r:id="rId3" imgW="7891353" imgH="4367719"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640" y="1916832"/>
                        <a:ext cx="6316018" cy="3489573"/>
                      </a:xfrm>
                      <a:prstGeom prst="rect">
                        <a:avLst/>
                      </a:prstGeom>
                      <a:noFill/>
                    </p:spPr>
                  </p:pic>
                </p:oleObj>
              </mc:Fallback>
            </mc:AlternateContent>
          </a:graphicData>
        </a:graphic>
      </p:graphicFrame>
    </p:spTree>
    <p:extLst>
      <p:ext uri="{BB962C8B-B14F-4D97-AF65-F5344CB8AC3E}">
        <p14:creationId xmlns:p14="http://schemas.microsoft.com/office/powerpoint/2010/main" val="199444804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03648" y="260648"/>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8.10</a:t>
            </a:r>
            <a:r>
              <a:rPr lang="zh-CN" altLang="en-US" b="0" i="0" u="none" strike="noStrike" kern="1800" baseline="0" dirty="0" smtClean="0">
                <a:latin typeface="Times New Roman"/>
                <a:ea typeface="楷体"/>
              </a:rPr>
              <a:t>  查看邮箱中收到的邮件</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322350377"/>
              </p:ext>
            </p:extLst>
          </p:nvPr>
        </p:nvGraphicFramePr>
        <p:xfrm>
          <a:off x="1043608" y="1485890"/>
          <a:ext cx="6984776" cy="4269890"/>
        </p:xfrm>
        <a:graphic>
          <a:graphicData uri="http://schemas.openxmlformats.org/presentationml/2006/ole">
            <mc:AlternateContent xmlns:mc="http://schemas.openxmlformats.org/markup-compatibility/2006">
              <mc:Choice xmlns:v="urn:schemas-microsoft-com:vml" Requires="v">
                <p:oleObj spid="_x0000_s15366" name="Visio" r:id="rId3" imgW="7942872" imgH="4857074" progId="Visio.Drawing.11">
                  <p:embed/>
                </p:oleObj>
              </mc:Choice>
              <mc:Fallback>
                <p:oleObj name="Visio" r:id="rId3" imgW="7942872" imgH="4857074"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3608" y="1485890"/>
                        <a:ext cx="6984776" cy="4269890"/>
                      </a:xfrm>
                      <a:prstGeom prst="rect">
                        <a:avLst/>
                      </a:prstGeom>
                      <a:noFill/>
                    </p:spPr>
                  </p:pic>
                </p:oleObj>
              </mc:Fallback>
            </mc:AlternateContent>
          </a:graphicData>
        </a:graphic>
      </p:graphicFrame>
    </p:spTree>
    <p:extLst>
      <p:ext uri="{BB962C8B-B14F-4D97-AF65-F5344CB8AC3E}">
        <p14:creationId xmlns:p14="http://schemas.microsoft.com/office/powerpoint/2010/main" val="1178228158"/>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8.3.5</a:t>
            </a:r>
            <a:r>
              <a:rPr lang="zh-CN" altLang="en-US" b="0" i="0" u="none" strike="noStrike" kern="1800" baseline="0" smtClean="0">
                <a:latin typeface="Times New Roman"/>
                <a:ea typeface="楷体"/>
              </a:rPr>
              <a:t>  退出程序</a:t>
            </a:r>
          </a:p>
        </p:txBody>
      </p:sp>
      <p:sp>
        <p:nvSpPr>
          <p:cNvPr id="3" name="文本占位符 2"/>
          <p:cNvSpPr>
            <a:spLocks noGrp="1"/>
          </p:cNvSpPr>
          <p:nvPr>
            <p:ph type="body" idx="1"/>
          </p:nvPr>
        </p:nvSpPr>
        <p:spPr/>
        <p:txBody>
          <a:bodyPr/>
          <a:lstStyle/>
          <a:p>
            <a:pPr marR="0" lvl="0" rtl="0"/>
            <a:r>
              <a:rPr lang="zh-CN" altLang="en-US" b="0" i="0" u="none" strike="noStrike" baseline="0" dirty="0" smtClean="0">
                <a:latin typeface="Times New Roman"/>
                <a:ea typeface="华文新魏"/>
              </a:rPr>
              <a:t>双击“退出程序”按钮，添加消息响应函数</a:t>
            </a:r>
            <a:r>
              <a:rPr lang="en-US" altLang="zh-CN" b="0" i="0" u="none" strike="noStrike" baseline="0" dirty="0" err="1" smtClean="0">
                <a:latin typeface="Times New Roman"/>
                <a:ea typeface="华文新魏"/>
              </a:rPr>
              <a:t>OnCancel</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a:t>
            </a:r>
          </a:p>
          <a:p>
            <a:pPr marR="0" lvl="0" rtl="0"/>
            <a:endParaRPr lang="zh-CN" altLang="en-US" b="0" i="0" u="none" strike="noStrike" baseline="0" dirty="0" smtClean="0">
              <a:latin typeface="Times New Roman"/>
              <a:ea typeface="华文新魏"/>
            </a:endParaRPr>
          </a:p>
          <a:p>
            <a:pPr marR="0" lvl="0" rtl="0"/>
            <a:r>
              <a:rPr lang="zh-CN" altLang="en-US" b="0" i="0" u="none" strike="noStrike" baseline="0" dirty="0" smtClean="0">
                <a:latin typeface="Times New Roman"/>
                <a:ea typeface="华文新魏"/>
              </a:rPr>
              <a:t>代码主要调用函数</a:t>
            </a:r>
            <a:r>
              <a:rPr lang="en-US" altLang="zh-CN" b="0" i="0" u="none" strike="noStrike" baseline="0" dirty="0" err="1" smtClean="0">
                <a:latin typeface="Times New Roman"/>
                <a:ea typeface="华文新魏"/>
              </a:rPr>
              <a:t>closesocket</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和</a:t>
            </a:r>
            <a:r>
              <a:rPr lang="en-US" altLang="zh-CN" b="0" i="0" u="none" strike="noStrike" baseline="0" dirty="0" err="1" smtClean="0">
                <a:latin typeface="Times New Roman"/>
                <a:ea typeface="华文新魏"/>
              </a:rPr>
              <a:t>WSACleanup</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完成关闭套接字和卸载</a:t>
            </a:r>
            <a:r>
              <a:rPr lang="en-US" altLang="zh-CN" b="0" i="0" u="none" strike="noStrike" baseline="0" dirty="0" smtClean="0">
                <a:latin typeface="Times New Roman"/>
                <a:ea typeface="华文新魏"/>
              </a:rPr>
              <a:t>socket</a:t>
            </a:r>
            <a:r>
              <a:rPr lang="zh-CN" altLang="en-US" b="0" i="0" u="none" strike="noStrike" baseline="0" dirty="0" smtClean="0">
                <a:latin typeface="Times New Roman"/>
                <a:ea typeface="华文新魏"/>
              </a:rPr>
              <a:t>库的功能。</a:t>
            </a:r>
          </a:p>
        </p:txBody>
      </p:sp>
    </p:spTree>
    <p:extLst>
      <p:ext uri="{BB962C8B-B14F-4D97-AF65-F5344CB8AC3E}">
        <p14:creationId xmlns:p14="http://schemas.microsoft.com/office/powerpoint/2010/main" val="236432377"/>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8.4  POP3</a:t>
            </a:r>
            <a:r>
              <a:rPr lang="zh-CN" altLang="en-US" b="0" i="0" u="none" strike="noStrike" kern="1800" baseline="0" smtClean="0">
                <a:latin typeface="Times New Roman"/>
                <a:ea typeface="楷体"/>
              </a:rPr>
              <a:t>简介</a:t>
            </a:r>
          </a:p>
        </p:txBody>
      </p:sp>
      <p:sp>
        <p:nvSpPr>
          <p:cNvPr id="3" name="文本占位符 2"/>
          <p:cNvSpPr>
            <a:spLocks noGrp="1"/>
          </p:cNvSpPr>
          <p:nvPr>
            <p:ph type="body" idx="1"/>
          </p:nvPr>
        </p:nvSpPr>
        <p:spPr/>
        <p:txBody>
          <a:bodyPr/>
          <a:lstStyle/>
          <a:p>
            <a:pPr marR="0" lvl="0" rtl="0"/>
            <a:r>
              <a:rPr lang="zh-CN" altLang="en-US" b="0" i="0" u="none" strike="noStrike" baseline="0" dirty="0" smtClean="0">
                <a:latin typeface="Times New Roman"/>
                <a:ea typeface="华文新魏"/>
              </a:rPr>
              <a:t>一般，用户接收邮件是通过向</a:t>
            </a:r>
            <a:r>
              <a:rPr lang="en-US" altLang="zh-CN" b="0" i="0" u="none" strike="noStrike" baseline="0" dirty="0" smtClean="0">
                <a:latin typeface="Times New Roman"/>
                <a:ea typeface="华文新魏"/>
              </a:rPr>
              <a:t>POP3</a:t>
            </a:r>
            <a:r>
              <a:rPr lang="zh-CN" altLang="en-US" b="0" i="0" u="none" strike="noStrike" baseline="0" dirty="0" smtClean="0">
                <a:latin typeface="Times New Roman"/>
                <a:ea typeface="华文新魏"/>
              </a:rPr>
              <a:t>服务器发送命令获取的。具体发送命令的步骤与</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协议一样，所以在这里不再赘述，如有不清楚的地方请用户复习服务器前面的知识。在本节中，将向用户介绍部分</a:t>
            </a:r>
            <a:r>
              <a:rPr lang="en-US" altLang="zh-CN" b="0" i="0" u="none" strike="noStrike" baseline="0" dirty="0" smtClean="0">
                <a:latin typeface="Times New Roman"/>
                <a:ea typeface="华文新魏"/>
              </a:rPr>
              <a:t>POP3</a:t>
            </a:r>
            <a:r>
              <a:rPr lang="zh-CN" altLang="en-US" b="0" i="0" u="none" strike="noStrike" baseline="0" dirty="0" smtClean="0">
                <a:latin typeface="Times New Roman"/>
                <a:ea typeface="华文新魏"/>
              </a:rPr>
              <a:t>命令以及编程实现接收邮件功能。</a:t>
            </a:r>
          </a:p>
        </p:txBody>
      </p:sp>
    </p:spTree>
    <p:extLst>
      <p:ext uri="{BB962C8B-B14F-4D97-AF65-F5344CB8AC3E}">
        <p14:creationId xmlns:p14="http://schemas.microsoft.com/office/powerpoint/2010/main" val="17188429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85000" lnSpcReduction="20000"/>
          </a:bodyPr>
          <a:lstStyle/>
          <a:p>
            <a:pPr marR="0" lvl="0" rtl="0"/>
            <a:r>
              <a:rPr lang="zh-CN" altLang="en-US" b="0" i="0" u="none" strike="noStrike" baseline="0" smtClean="0">
                <a:latin typeface="Times New Roman"/>
                <a:ea typeface="华文新魏"/>
              </a:rPr>
              <a:t>该函数创建进程成功则返回</a:t>
            </a:r>
            <a:r>
              <a:rPr lang="en-US" altLang="zh-CN" b="0" i="0" u="none" strike="noStrike" baseline="0" smtClean="0">
                <a:latin typeface="Times New Roman"/>
                <a:ea typeface="华文新魏"/>
              </a:rPr>
              <a:t>true</a:t>
            </a:r>
            <a:r>
              <a:rPr lang="zh-CN" altLang="en-US" b="0" i="0" u="none" strike="noStrike" baseline="0" smtClean="0">
                <a:latin typeface="Times New Roman"/>
                <a:ea typeface="华文新魏"/>
              </a:rPr>
              <a:t>，否则返回</a:t>
            </a:r>
            <a:r>
              <a:rPr lang="en-US" altLang="zh-CN" b="0" i="0" u="none" strike="noStrike" baseline="0" smtClean="0">
                <a:latin typeface="Times New Roman"/>
                <a:ea typeface="华文新魏"/>
              </a:rPr>
              <a:t>false</a:t>
            </a:r>
            <a:r>
              <a:rPr lang="zh-CN" altLang="en-US" b="0" i="0" u="none" strike="noStrike" baseline="0" smtClean="0">
                <a:latin typeface="Times New Roman"/>
                <a:ea typeface="华文新魏"/>
              </a:rPr>
              <a:t>。其参数意义如下：</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lpApplicationName</a:t>
            </a:r>
            <a:r>
              <a:rPr lang="zh-CN" altLang="en-US" b="0" i="0" u="none" strike="noStrike" baseline="0" smtClean="0">
                <a:latin typeface="Times New Roman"/>
                <a:ea typeface="华文新魏"/>
              </a:rPr>
              <a:t>表示可执行文件的名字。用户指定该参数后，该函数会在当前路径下搜索可执行文件，但不会按照系统的搜索路径进行搜索。</a:t>
            </a:r>
          </a:p>
          <a:p>
            <a:pPr marR="0" lvl="0" rtl="0"/>
            <a:r>
              <a:rPr lang="zh-CN" altLang="en-US" b="1" i="0" u="none" strike="noStrike" baseline="0" smtClean="0">
                <a:latin typeface="Times New Roman"/>
                <a:ea typeface="华文新魏"/>
                <a:sym typeface="Wingdings"/>
              </a:rPr>
              <a:t></a:t>
            </a:r>
            <a:r>
              <a:rPr lang="zh-CN" altLang="en-US" b="0" i="0" u="none" strike="noStrike" baseline="0" smtClean="0">
                <a:latin typeface="Times New Roman"/>
                <a:ea typeface="黑体"/>
                <a:sym typeface="Wingdings"/>
              </a:rPr>
              <a:t>注意：</a:t>
            </a:r>
            <a:r>
              <a:rPr lang="zh-CN" altLang="en-US" b="0" i="0" u="none" strike="noStrike" baseline="0" smtClean="0">
                <a:latin typeface="Times New Roman"/>
                <a:ea typeface="华文新魏"/>
                <a:sym typeface="Wingdings"/>
              </a:rPr>
              <a:t>使用该参数时，需要加上扩展名，因为系统不会自动为其添加“</a:t>
            </a:r>
            <a:r>
              <a:rPr lang="en-US" altLang="zh-CN" b="0" i="0" u="none" strike="noStrike" baseline="0" smtClean="0">
                <a:latin typeface="Times New Roman"/>
                <a:ea typeface="华文新魏"/>
                <a:sym typeface="Wingdings"/>
              </a:rPr>
              <a:t>.exe</a:t>
            </a:r>
            <a:r>
              <a:rPr lang="zh-CN" altLang="en-US" b="0" i="0" u="none" strike="noStrike" baseline="0" smtClean="0">
                <a:latin typeface="Times New Roman"/>
                <a:ea typeface="华文新魏"/>
                <a:sym typeface="Wingdings"/>
              </a:rPr>
              <a:t>”后缀名。</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lpCommandLine</a:t>
            </a:r>
            <a:r>
              <a:rPr lang="zh-CN" altLang="en-US" b="0" i="0" u="none" strike="noStrike" baseline="0" smtClean="0">
                <a:latin typeface="Times New Roman"/>
                <a:ea typeface="华文新魏"/>
              </a:rPr>
              <a:t>表示将要传递到新进程的命令行字符串。使用该参数时，该函数会自动为其添加后缀名“</a:t>
            </a:r>
            <a:r>
              <a:rPr lang="en-US" altLang="zh-CN" b="0" i="0" u="none" strike="noStrike" baseline="0" smtClean="0">
                <a:latin typeface="Times New Roman"/>
                <a:ea typeface="华文新魏"/>
              </a:rPr>
              <a:t>.exe</a:t>
            </a:r>
            <a:r>
              <a:rPr lang="zh-CN" altLang="en-US" b="0" i="0" u="none" strike="noStrike" baseline="0" smtClean="0">
                <a:latin typeface="Times New Roman"/>
                <a:ea typeface="华文新魏"/>
              </a:rPr>
              <a:t>”。如果参数字符串没有指定所在路径，那么该函数则会按照系统的搜索路径进行搜索文件。</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bInheritHandles</a:t>
            </a:r>
            <a:r>
              <a:rPr lang="zh-CN" altLang="en-US" b="0" i="0" u="none" strike="noStrike" baseline="0" smtClean="0">
                <a:latin typeface="Times New Roman"/>
                <a:ea typeface="华文新魏"/>
              </a:rPr>
              <a:t>表示该进程创建的子进程是否能继承父进程的对象句柄。</a:t>
            </a:r>
          </a:p>
          <a:p>
            <a:pPr marR="0" lvl="0" rtl="0"/>
            <a:r>
              <a:rPr lang="zh-CN" altLang="en-US" b="0" i="0" u="none" strike="noStrike" baseline="0" smtClean="0">
                <a:latin typeface="Times New Roman"/>
                <a:ea typeface="华文新魏"/>
              </a:rPr>
              <a:t>参数</a:t>
            </a:r>
            <a:r>
              <a:rPr lang="en-US" altLang="zh-CN" b="0" i="0" u="none" strike="noStrike" baseline="0" smtClean="0">
                <a:latin typeface="Times New Roman"/>
                <a:ea typeface="华文新魏"/>
              </a:rPr>
              <a:t>lpStartupInfo</a:t>
            </a:r>
            <a:r>
              <a:rPr lang="zh-CN" altLang="en-US" b="0" i="0" u="none" strike="noStrike" baseline="0" smtClean="0">
                <a:latin typeface="Times New Roman"/>
                <a:ea typeface="华文新魏"/>
              </a:rPr>
              <a:t>指向结构体</a:t>
            </a:r>
            <a:r>
              <a:rPr lang="en-US" altLang="zh-CN" b="0" i="0" u="none" strike="noStrike" baseline="0" smtClean="0">
                <a:latin typeface="Times New Roman"/>
                <a:ea typeface="华文新魏"/>
              </a:rPr>
              <a:t>STARTUPINFO</a:t>
            </a:r>
            <a:r>
              <a:rPr lang="zh-CN" altLang="en-US" b="0" i="0" u="none" strike="noStrike" baseline="0" smtClean="0">
                <a:latin typeface="Times New Roman"/>
                <a:ea typeface="华文新魏"/>
              </a:rPr>
              <a:t>的指针变量。该结构体的声明如下：</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168177681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a:t>
            </a:r>
            <a:r>
              <a:rPr lang="en-US" altLang="zh-CN" b="0" i="0" u="none" strike="noStrike" kern="1800" baseline="0" smtClean="0">
                <a:latin typeface="Times New Roman"/>
                <a:ea typeface="楷体"/>
              </a:rPr>
              <a:t>POP3</a:t>
            </a:r>
            <a:r>
              <a:rPr lang="zh-CN" altLang="en-US" b="0" i="0" u="none" strike="noStrike" kern="1800" baseline="0" smtClean="0">
                <a:latin typeface="Times New Roman"/>
                <a:ea typeface="楷体"/>
              </a:rPr>
              <a:t>命令</a:t>
            </a: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通信方式与</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一样，使用标准命令与服务器进行数据交换。</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协议中还规定了标准端口为</a:t>
            </a:r>
            <a:r>
              <a:rPr lang="en-US" altLang="zh-CN" b="0" i="0" u="none" strike="noStrike" baseline="0" smtClean="0">
                <a:latin typeface="Times New Roman"/>
                <a:ea typeface="华文新魏"/>
              </a:rPr>
              <a:t>110</a:t>
            </a:r>
            <a:r>
              <a:rPr lang="zh-CN" altLang="en-US" b="0" i="0" u="none" strike="noStrike" baseline="0" smtClean="0">
                <a:latin typeface="Times New Roman"/>
                <a:ea typeface="华文新魏"/>
              </a:rPr>
              <a:t>号端口。</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标准命令如表</a:t>
            </a:r>
            <a:r>
              <a:rPr lang="en-US" altLang="zh-CN" b="0" i="0" u="none" strike="noStrike" baseline="0" smtClean="0">
                <a:latin typeface="Times New Roman"/>
                <a:ea typeface="华文新魏"/>
              </a:rPr>
              <a:t>8.6</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4015634387"/>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75656" y="836712"/>
            <a:ext cx="6120680" cy="1143000"/>
          </a:xfrm>
        </p:spPr>
        <p:txBody>
          <a:bodyPr/>
          <a:lstStyle/>
          <a:p>
            <a:pPr marR="0" rtl="0"/>
            <a:r>
              <a:rPr lang="zh-CN" altLang="en-US" b="0" i="0" u="none" strike="noStrike" kern="1800" baseline="0" dirty="0" smtClean="0">
                <a:latin typeface="Times New Roman"/>
                <a:ea typeface="楷体"/>
              </a:rPr>
              <a:t>表</a:t>
            </a:r>
            <a:r>
              <a:rPr lang="en-US" altLang="zh-CN" b="0" i="0" u="none" strike="noStrike" kern="1800" baseline="0" dirty="0" smtClean="0">
                <a:latin typeface="Times New Roman"/>
                <a:ea typeface="楷体"/>
              </a:rPr>
              <a:t>8.6</a:t>
            </a:r>
            <a:r>
              <a:rPr lang="zh-CN" altLang="en-US" b="0" i="0" u="none" strike="noStrike" kern="1800" baseline="0" dirty="0" smtClean="0">
                <a:latin typeface="Times New Roman"/>
                <a:ea typeface="楷体"/>
              </a:rPr>
              <a:t>  部分</a:t>
            </a:r>
            <a:r>
              <a:rPr lang="en-US" altLang="zh-CN" b="0" i="0" u="none" strike="noStrike" kern="1800" baseline="0" dirty="0" err="1" smtClean="0">
                <a:latin typeface="Times New Roman"/>
                <a:ea typeface="楷体"/>
              </a:rPr>
              <a:t>POP3</a:t>
            </a:r>
            <a:r>
              <a:rPr lang="zh-CN" altLang="en-US" b="0" i="0" u="none" strike="noStrike" kern="1800" baseline="0" dirty="0" smtClean="0">
                <a:latin typeface="Times New Roman"/>
                <a:ea typeface="楷体"/>
              </a:rPr>
              <a:t>标准命令</a:t>
            </a:r>
          </a:p>
        </p:txBody>
      </p:sp>
      <p:graphicFrame>
        <p:nvGraphicFramePr>
          <p:cNvPr id="4" name="表格 3"/>
          <p:cNvGraphicFramePr>
            <a:graphicFrameLocks noGrp="1"/>
          </p:cNvGraphicFramePr>
          <p:nvPr>
            <p:extLst>
              <p:ext uri="{D42A27DB-BD31-4B8C-83A1-F6EECF244321}">
                <p14:modId xmlns:p14="http://schemas.microsoft.com/office/powerpoint/2010/main" val="1019683183"/>
              </p:ext>
            </p:extLst>
          </p:nvPr>
        </p:nvGraphicFramePr>
        <p:xfrm>
          <a:off x="1763688" y="2276874"/>
          <a:ext cx="5760640" cy="3216650"/>
        </p:xfrm>
        <a:graphic>
          <a:graphicData uri="http://schemas.openxmlformats.org/drawingml/2006/table">
            <a:tbl>
              <a:tblPr firstRow="1" firstCol="1" lastRow="1" lastCol="1" bandRow="1" bandCol="1">
                <a:tableStyleId>{5C22544A-7EE6-4342-B048-85BDC9FD1C3A}</a:tableStyleId>
              </a:tblPr>
              <a:tblGrid>
                <a:gridCol w="1026546"/>
                <a:gridCol w="4734094"/>
              </a:tblGrid>
              <a:tr h="321665">
                <a:tc>
                  <a:txBody>
                    <a:bodyPr/>
                    <a:lstStyle/>
                    <a:p>
                      <a:pPr algn="ctr">
                        <a:lnSpc>
                          <a:spcPts val="1050"/>
                        </a:lnSpc>
                        <a:spcAft>
                          <a:spcPts val="50"/>
                        </a:spcAft>
                      </a:pPr>
                      <a:r>
                        <a:rPr lang="zh-CN" sz="1100" dirty="0">
                          <a:effectLst/>
                        </a:rPr>
                        <a:t>命</a:t>
                      </a:r>
                      <a:r>
                        <a:rPr lang="en-US" sz="1100" dirty="0">
                          <a:effectLst/>
                        </a:rPr>
                        <a:t>    </a:t>
                      </a:r>
                      <a:r>
                        <a:rPr lang="zh-CN" sz="1100" dirty="0">
                          <a:effectLst/>
                        </a:rPr>
                        <a:t>令</a:t>
                      </a:r>
                      <a:endParaRPr lang="zh-CN" sz="1100" dirty="0">
                        <a:effectLst/>
                        <a:latin typeface="Times New Roman"/>
                        <a:ea typeface="宋体"/>
                      </a:endParaRPr>
                    </a:p>
                  </a:txBody>
                  <a:tcPr marL="68580" marR="68580" marT="0" marB="0" anchor="ctr"/>
                </a:tc>
                <a:tc>
                  <a:txBody>
                    <a:bodyPr/>
                    <a:lstStyle/>
                    <a:p>
                      <a:pPr algn="ctr">
                        <a:lnSpc>
                          <a:spcPts val="1050"/>
                        </a:lnSpc>
                        <a:spcAft>
                          <a:spcPts val="50"/>
                        </a:spcAft>
                      </a:pPr>
                      <a:r>
                        <a:rPr lang="zh-CN" sz="1100">
                          <a:effectLst/>
                        </a:rPr>
                        <a:t>意</a:t>
                      </a:r>
                      <a:r>
                        <a:rPr lang="en-US" sz="1100">
                          <a:effectLst/>
                        </a:rPr>
                        <a:t>    </a:t>
                      </a:r>
                      <a:r>
                        <a:rPr lang="zh-CN" sz="1100">
                          <a:effectLst/>
                        </a:rPr>
                        <a:t>义</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QUIT</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终止与服务器会话</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STAT</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提供信箱大小</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LIST</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获取邮件大小</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USER</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客户端发送账号信息到服务器验证</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PASS</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客户端发送密码信息到服务器验证</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TOP</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取出第</a:t>
                      </a:r>
                      <a:r>
                        <a:rPr lang="en-US" sz="1100">
                          <a:effectLst/>
                        </a:rPr>
                        <a:t>M</a:t>
                      </a:r>
                      <a:r>
                        <a:rPr lang="zh-CN" sz="1100">
                          <a:effectLst/>
                        </a:rPr>
                        <a:t>封邮件信头和邮件内容的前</a:t>
                      </a:r>
                      <a:r>
                        <a:rPr lang="en-US" sz="1100">
                          <a:effectLst/>
                        </a:rPr>
                        <a:t>N</a:t>
                      </a:r>
                      <a:r>
                        <a:rPr lang="zh-CN" sz="1100">
                          <a:effectLst/>
                        </a:rPr>
                        <a:t>行</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DELE</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删除第</a:t>
                      </a:r>
                      <a:r>
                        <a:rPr lang="en-US" sz="1100">
                          <a:effectLst/>
                        </a:rPr>
                        <a:t>N</a:t>
                      </a:r>
                      <a:r>
                        <a:rPr lang="zh-CN" sz="1100">
                          <a:effectLst/>
                        </a:rPr>
                        <a:t>封邮件</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RSET</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a:effectLst/>
                        </a:rPr>
                        <a:t>复位</a:t>
                      </a:r>
                      <a:r>
                        <a:rPr lang="en-US" sz="1100">
                          <a:effectLst/>
                        </a:rPr>
                        <a:t>POP3</a:t>
                      </a:r>
                      <a:r>
                        <a:rPr lang="zh-CN" sz="1100">
                          <a:effectLst/>
                        </a:rPr>
                        <a:t>会话</a:t>
                      </a:r>
                      <a:endParaRPr lang="zh-CN" sz="1100">
                        <a:effectLst/>
                        <a:latin typeface="Times New Roman"/>
                        <a:ea typeface="宋体"/>
                      </a:endParaRPr>
                    </a:p>
                  </a:txBody>
                  <a:tcPr marL="68580" marR="68580" marT="0" marB="0" anchor="ctr"/>
                </a:tc>
              </a:tr>
              <a:tr h="321665">
                <a:tc>
                  <a:txBody>
                    <a:bodyPr/>
                    <a:lstStyle/>
                    <a:p>
                      <a:pPr indent="266700" algn="just">
                        <a:lnSpc>
                          <a:spcPts val="1050"/>
                        </a:lnSpc>
                        <a:spcAft>
                          <a:spcPts val="50"/>
                        </a:spcAft>
                      </a:pPr>
                      <a:r>
                        <a:rPr lang="en-US" sz="1100">
                          <a:effectLst/>
                        </a:rPr>
                        <a:t>RETR</a:t>
                      </a:r>
                      <a:endParaRPr lang="zh-CN" sz="1100">
                        <a:effectLst/>
                        <a:latin typeface="Times New Roman"/>
                        <a:ea typeface="宋体"/>
                      </a:endParaRPr>
                    </a:p>
                  </a:txBody>
                  <a:tcPr marL="68580" marR="68580" marT="0" marB="0" anchor="ctr"/>
                </a:tc>
                <a:tc>
                  <a:txBody>
                    <a:bodyPr/>
                    <a:lstStyle/>
                    <a:p>
                      <a:pPr indent="266700" algn="just">
                        <a:lnSpc>
                          <a:spcPts val="1050"/>
                        </a:lnSpc>
                        <a:spcAft>
                          <a:spcPts val="50"/>
                        </a:spcAft>
                      </a:pPr>
                      <a:r>
                        <a:rPr lang="zh-CN" sz="1100" dirty="0">
                          <a:effectLst/>
                        </a:rPr>
                        <a:t>取出第</a:t>
                      </a:r>
                      <a:r>
                        <a:rPr lang="en-US" sz="1100" dirty="0">
                          <a:effectLst/>
                        </a:rPr>
                        <a:t>N</a:t>
                      </a:r>
                      <a:r>
                        <a:rPr lang="zh-CN" sz="1100" dirty="0">
                          <a:effectLst/>
                        </a:rPr>
                        <a:t>封邮件</a:t>
                      </a:r>
                      <a:endParaRPr lang="zh-CN" sz="1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151893596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62500" lnSpcReduction="20000"/>
          </a:bodyPr>
          <a:lstStyle/>
          <a:p>
            <a:pPr marR="0" lvl="0" rtl="0"/>
            <a:r>
              <a:rPr lang="zh-CN" altLang="en-US" b="0" i="0" u="none" strike="noStrike" baseline="0" smtClean="0">
                <a:latin typeface="Times New Roman"/>
                <a:ea typeface="华文新魏"/>
              </a:rPr>
              <a:t>在上表中列出了</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的相关命令，下面将对其中的命令进行详解。</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QUIT</a:t>
            </a:r>
            <a:r>
              <a:rPr lang="zh-CN" altLang="en-US" b="0" i="0" u="none" strike="noStrike" baseline="0" smtClean="0">
                <a:latin typeface="Times New Roman"/>
                <a:ea typeface="华文新魏"/>
              </a:rPr>
              <a:t>的作用是终止与服务器的会话连接。格式如下：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QUIT</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该命令如果发送到服务器执行成功，服务器则会返回</a:t>
            </a:r>
            <a:r>
              <a:rPr lang="en-US" altLang="zh-CN" b="0" i="0" u="none" strike="noStrike" baseline="0" smtClean="0">
                <a:latin typeface="Times New Roman"/>
                <a:ea typeface="华文新魏"/>
              </a:rPr>
              <a:t>OK</a:t>
            </a:r>
            <a:r>
              <a:rPr lang="zh-CN" altLang="en-US" b="0" i="0" u="none" strike="noStrike" baseline="0" smtClean="0">
                <a:latin typeface="Times New Roman"/>
                <a:ea typeface="华文新魏"/>
              </a:rPr>
              <a:t>，表示服务器同意客户端退出对话。</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STAT</a:t>
            </a:r>
            <a:r>
              <a:rPr lang="zh-CN" altLang="en-US" b="0" i="0" u="none" strike="noStrike" baseline="0" smtClean="0">
                <a:latin typeface="Times New Roman"/>
                <a:ea typeface="华文新魏"/>
              </a:rPr>
              <a:t>的作用是请求服务器信箱的大小信息。</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LIST</a:t>
            </a:r>
            <a:r>
              <a:rPr lang="zh-CN" altLang="en-US" b="0" i="0" u="none" strike="noStrike" baseline="0" smtClean="0">
                <a:latin typeface="Times New Roman"/>
                <a:ea typeface="华文新魏"/>
              </a:rPr>
              <a:t>可以获取指定邮件的大小信息。如果不带任何命令参数，则服务器会返回所有邮件的大小。格式如下：</a:t>
            </a:r>
          </a:p>
          <a:p>
            <a:pPr marR="0" lvl="0" rtl="0"/>
            <a:endParaRPr lang="zh-CN" altLang="en-US" b="0" i="0" u="none" strike="noStrike" baseline="0" smtClean="0">
              <a:latin typeface="Times New Roman"/>
              <a:ea typeface="华文新魏"/>
            </a:endParaRPr>
          </a:p>
          <a:p>
            <a:pPr marR="0" lvl="0" rtl="0"/>
            <a:r>
              <a:rPr lang="en-US" altLang="zh-CN" b="1" i="0" u="none" strike="noStrike" baseline="0" smtClean="0">
                <a:latin typeface="Times New Roman"/>
                <a:ea typeface="华文新魏"/>
              </a:rPr>
              <a:t>LIST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客户端发送命令</a:t>
            </a:r>
            <a:r>
              <a:rPr lang="en-US" altLang="zh-CN" b="0" i="0" u="none" strike="noStrike" baseline="0" smtClean="0">
                <a:latin typeface="Times New Roman"/>
                <a:ea typeface="华文新魏"/>
              </a:rPr>
              <a:t>LIST</a:t>
            </a:r>
          </a:p>
          <a:p>
            <a:pPr marR="0" lvl="0" rtl="0"/>
            <a:r>
              <a:rPr lang="en-US" altLang="zh-CN" b="0" i="0" u="none" strike="noStrike" baseline="0" smtClean="0">
                <a:latin typeface="Times New Roman"/>
                <a:ea typeface="华文新魏"/>
              </a:rPr>
              <a:t>1 1024</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表示第一封邮件的大小</a:t>
            </a:r>
          </a:p>
          <a:p>
            <a:pPr marR="0" lvl="0" rtl="0"/>
            <a:r>
              <a:rPr lang="en-US" altLang="zh-CN" b="0" i="0" u="none" strike="noStrike" baseline="0" smtClean="0">
                <a:latin typeface="Times New Roman"/>
                <a:ea typeface="华文新魏"/>
              </a:rPr>
              <a:t>2 2048</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表示第二封邮件的大小</a:t>
            </a:r>
          </a:p>
          <a:p>
            <a:pPr marR="0" lvl="0" rtl="0"/>
            <a:r>
              <a:rPr lang="en-US" altLang="zh-CN" b="0" i="0" u="none" strike="noStrike" baseline="0" smtClean="0">
                <a:latin typeface="Times New Roman"/>
                <a:ea typeface="华文新魏"/>
              </a:rPr>
              <a:t>...</a:t>
            </a:r>
          </a:p>
          <a:p>
            <a:pPr marR="0" lvl="0" rtl="0"/>
            <a:r>
              <a:rPr lang="zh-CN" altLang="en-US" b="1" i="0" u="none" strike="noStrike" baseline="0" smtClean="0">
                <a:latin typeface="Times New Roman"/>
                <a:ea typeface="华文新魏"/>
                <a:sym typeface="Wingdings"/>
              </a:rPr>
              <a:t></a:t>
            </a:r>
            <a:r>
              <a:rPr lang="zh-CN" altLang="en-US" b="0" i="0" u="none" strike="noStrike" baseline="0" smtClean="0">
                <a:latin typeface="Times New Roman"/>
                <a:ea typeface="黑体"/>
                <a:sym typeface="Wingdings"/>
              </a:rPr>
              <a:t>注意：</a:t>
            </a:r>
            <a:r>
              <a:rPr lang="zh-CN" altLang="en-US" b="0" i="0" u="none" strike="noStrike" baseline="0" smtClean="0">
                <a:latin typeface="Times New Roman"/>
                <a:ea typeface="华文新魏"/>
                <a:sym typeface="Wingdings"/>
              </a:rPr>
              <a:t>格式中的序号表示邮件的序列号，紧跟后面的数字表示该邮件的大小信息。使用该命令获得的邮件列表序号是从</a:t>
            </a:r>
            <a:r>
              <a:rPr lang="en-US" altLang="zh-CN" b="0" i="0" u="none" strike="noStrike" baseline="0" smtClean="0">
                <a:latin typeface="Times New Roman"/>
                <a:ea typeface="华文新魏"/>
                <a:sym typeface="Wingdings"/>
              </a:rPr>
              <a:t>1</a:t>
            </a:r>
            <a:r>
              <a:rPr lang="zh-CN" altLang="en-US" b="0" i="0" u="none" strike="noStrike" baseline="0" smtClean="0">
                <a:latin typeface="Times New Roman"/>
                <a:ea typeface="华文新魏"/>
                <a:sym typeface="Wingdings"/>
              </a:rPr>
              <a:t>开始的。</a:t>
            </a:r>
          </a:p>
        </p:txBody>
      </p:sp>
    </p:spTree>
    <p:extLst>
      <p:ext uri="{BB962C8B-B14F-4D97-AF65-F5344CB8AC3E}">
        <p14:creationId xmlns:p14="http://schemas.microsoft.com/office/powerpoint/2010/main" val="57453230"/>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77500" lnSpcReduction="20000"/>
          </a:bodyPr>
          <a:lstStyle/>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USER</a:t>
            </a:r>
            <a:r>
              <a:rPr lang="zh-CN" altLang="en-US" b="0" i="0" u="none" strike="noStrike" baseline="0" smtClean="0">
                <a:latin typeface="Times New Roman"/>
                <a:ea typeface="华文新魏"/>
              </a:rPr>
              <a:t>将标识客户端发送的账号信息。格式如下：</a:t>
            </a:r>
          </a:p>
          <a:p>
            <a:pPr marR="0" lvl="0" rtl="0"/>
            <a:endParaRPr lang="zh-CN" altLang="en-US" b="0" i="0" u="none" strike="noStrike" baseline="0" smtClean="0">
              <a:latin typeface="Times New Roman"/>
              <a:ea typeface="华文新魏"/>
            </a:endParaRPr>
          </a:p>
          <a:p>
            <a:pPr marR="0" lvl="0" rtl="0"/>
            <a:r>
              <a:rPr lang="en-US" altLang="zh-CN" b="1" i="0" u="none" strike="noStrike" baseline="0" smtClean="0">
                <a:latin typeface="Times New Roman"/>
                <a:ea typeface="华文新魏"/>
              </a:rPr>
              <a:t>USER</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lymlrl</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PASS</a:t>
            </a:r>
            <a:r>
              <a:rPr lang="zh-CN" altLang="en-US" b="0" i="0" u="none" strike="noStrike" baseline="0" smtClean="0">
                <a:latin typeface="Times New Roman"/>
                <a:ea typeface="华文新魏"/>
              </a:rPr>
              <a:t>将标识客户端发送的密码信息。格式如下：</a:t>
            </a:r>
          </a:p>
          <a:p>
            <a:pPr marR="0" lvl="0" rtl="0"/>
            <a:endParaRPr lang="zh-CN" altLang="en-US" b="0" i="0" u="none" strike="noStrike" baseline="0" smtClean="0">
              <a:latin typeface="Times New Roman"/>
              <a:ea typeface="华文新魏"/>
            </a:endParaRPr>
          </a:p>
          <a:p>
            <a:pPr marR="0" lvl="0" rtl="0"/>
            <a:r>
              <a:rPr lang="en-US" altLang="zh-CN" b="1" i="0" u="none" strike="noStrike" baseline="0" smtClean="0">
                <a:latin typeface="Times New Roman"/>
                <a:ea typeface="华文新魏"/>
              </a:rPr>
              <a:t>PASS</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lwlwlw</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TOP</a:t>
            </a:r>
            <a:r>
              <a:rPr lang="zh-CN" altLang="en-US" b="0" i="0" u="none" strike="noStrike" baseline="0" smtClean="0">
                <a:latin typeface="Times New Roman"/>
                <a:ea typeface="华文新魏"/>
              </a:rPr>
              <a:t>表示将取出指定邮件的信头和其邮件内容的前</a:t>
            </a:r>
            <a:r>
              <a:rPr lang="en-US" altLang="zh-CN" b="0" i="0" u="none" strike="noStrike" baseline="0" smtClean="0">
                <a:latin typeface="Times New Roman"/>
                <a:ea typeface="华文新魏"/>
              </a:rPr>
              <a:t>N</a:t>
            </a:r>
            <a:r>
              <a:rPr lang="zh-CN" altLang="en-US" b="0" i="0" u="none" strike="noStrike" baseline="0" smtClean="0">
                <a:latin typeface="Times New Roman"/>
                <a:ea typeface="华文新魏"/>
              </a:rPr>
              <a:t>行。例如，用户需要取出第一封邮件的前两行内容，则发送</a:t>
            </a:r>
            <a:r>
              <a:rPr lang="en-US" altLang="zh-CN" b="0" i="0" u="none" strike="noStrike" baseline="0" smtClean="0">
                <a:latin typeface="Times New Roman"/>
                <a:ea typeface="华文新魏"/>
              </a:rPr>
              <a:t>TOP</a:t>
            </a:r>
            <a:r>
              <a:rPr lang="zh-CN" altLang="en-US" b="0" i="0" u="none" strike="noStrike" baseline="0" smtClean="0">
                <a:latin typeface="Times New Roman"/>
                <a:ea typeface="华文新魏"/>
              </a:rPr>
              <a:t>命令到服务器即可。代码如下：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CString str("</a:t>
            </a:r>
            <a:r>
              <a:rPr lang="en-US" altLang="zh-CN" b="1" i="0" u="none" strike="noStrike" baseline="0" smtClean="0">
                <a:latin typeface="Times New Roman"/>
                <a:ea typeface="华文新魏"/>
              </a:rPr>
              <a:t>TOP 1 2\r\n</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构造命令字符串</a:t>
            </a:r>
          </a:p>
          <a:p>
            <a:pPr marR="0" lvl="0" rtl="0"/>
            <a:r>
              <a:rPr lang="en-US" altLang="zh-CN" b="0" i="0" u="none" strike="noStrike" baseline="0" smtClean="0">
                <a:latin typeface="Times New Roman"/>
                <a:ea typeface="华文新魏"/>
              </a:rPr>
              <a:t>send(s,str.GetBuffer(1),sizeof(str),0);</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发送命令到服务器</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3461978057"/>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lnSpcReduction="10000"/>
          </a:bodyPr>
          <a:lstStyle/>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DELE</a:t>
            </a:r>
            <a:r>
              <a:rPr lang="zh-CN" altLang="en-US" b="0" i="0" u="none" strike="noStrike" baseline="0" smtClean="0">
                <a:latin typeface="Times New Roman"/>
                <a:ea typeface="华文新魏"/>
              </a:rPr>
              <a:t>表示对邮件进行删除操作。如果该命令配合其命令参数可以删除第</a:t>
            </a:r>
            <a:r>
              <a:rPr lang="en-US" altLang="zh-CN" b="0" i="0" u="none" strike="noStrike" baseline="0" smtClean="0">
                <a:latin typeface="Times New Roman"/>
                <a:ea typeface="华文新魏"/>
              </a:rPr>
              <a:t>N</a:t>
            </a:r>
            <a:r>
              <a:rPr lang="zh-CN" altLang="en-US" b="0" i="0" u="none" strike="noStrike" baseline="0" smtClean="0">
                <a:latin typeface="Times New Roman"/>
                <a:ea typeface="华文新魏"/>
              </a:rPr>
              <a:t>封邮件。例如，用户将删除第</a:t>
            </a:r>
            <a:r>
              <a:rPr lang="en-US" altLang="zh-CN" b="0" i="0" u="none" strike="noStrike" baseline="0" smtClean="0">
                <a:latin typeface="Times New Roman"/>
                <a:ea typeface="华文新魏"/>
              </a:rPr>
              <a:t>N</a:t>
            </a:r>
            <a:r>
              <a:rPr lang="zh-CN" altLang="en-US" b="0" i="0" u="none" strike="noStrike" baseline="0" smtClean="0">
                <a:latin typeface="Times New Roman"/>
                <a:ea typeface="华文新魏"/>
              </a:rPr>
              <a:t>封邮件，格式如下：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DELE</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N</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RSET</a:t>
            </a:r>
            <a:r>
              <a:rPr lang="zh-CN" altLang="en-US" b="0" i="0" u="none" strike="noStrike" baseline="0" smtClean="0">
                <a:latin typeface="Times New Roman"/>
                <a:ea typeface="华文新魏"/>
              </a:rPr>
              <a:t>的作用是对</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会话过程进行复位。</a:t>
            </a:r>
          </a:p>
          <a:p>
            <a:pPr marR="0" lvl="0" rtl="0"/>
            <a:r>
              <a:rPr lang="zh-CN" altLang="en-US" b="0" i="0" u="none" strike="noStrike" baseline="0" smtClean="0">
                <a:latin typeface="Times New Roman"/>
                <a:ea typeface="华文新魏"/>
              </a:rPr>
              <a:t>命令</a:t>
            </a:r>
            <a:r>
              <a:rPr lang="en-US" altLang="zh-CN" b="0" i="0" u="none" strike="noStrike" baseline="0" smtClean="0">
                <a:latin typeface="Times New Roman"/>
                <a:ea typeface="华文新魏"/>
              </a:rPr>
              <a:t>RETR</a:t>
            </a:r>
            <a:r>
              <a:rPr lang="zh-CN" altLang="en-US" b="0" i="0" u="none" strike="noStrike" baseline="0" smtClean="0">
                <a:latin typeface="Times New Roman"/>
                <a:ea typeface="华文新魏"/>
              </a:rPr>
              <a:t>的作用是取出第</a:t>
            </a:r>
            <a:r>
              <a:rPr lang="en-US" altLang="zh-CN" b="0" i="0" u="none" strike="noStrike" baseline="0" smtClean="0">
                <a:latin typeface="Times New Roman"/>
                <a:ea typeface="华文新魏"/>
              </a:rPr>
              <a:t>N</a:t>
            </a:r>
            <a:r>
              <a:rPr lang="zh-CN" altLang="en-US" b="0" i="0" u="none" strike="noStrike" baseline="0" smtClean="0">
                <a:latin typeface="Times New Roman"/>
                <a:ea typeface="华文新魏"/>
              </a:rPr>
              <a:t>封邮件。例如，用户需要取出第</a:t>
            </a:r>
            <a:r>
              <a:rPr lang="en-US" altLang="zh-CN" b="0" i="0" u="none" strike="noStrike" baseline="0" smtClean="0">
                <a:latin typeface="Times New Roman"/>
                <a:ea typeface="华文新魏"/>
              </a:rPr>
              <a:t>N</a:t>
            </a:r>
            <a:r>
              <a:rPr lang="zh-CN" altLang="en-US" b="0" i="0" u="none" strike="noStrike" baseline="0" smtClean="0">
                <a:latin typeface="Times New Roman"/>
                <a:ea typeface="华文新魏"/>
              </a:rPr>
              <a:t>封邮件。格式     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RETR N</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3511211057"/>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当客户端发送该命令以后，服务器会返回被请求邮件的全部内容（包括邮件头和邮件内容）。</a:t>
            </a:r>
          </a:p>
          <a:p>
            <a:pPr marR="0" lvl="0" rtl="0"/>
            <a:r>
              <a:rPr lang="zh-CN" altLang="en-US" b="0" i="0" u="none" strike="noStrike" baseline="0" smtClean="0">
                <a:latin typeface="Times New Roman"/>
                <a:ea typeface="华文新魏"/>
              </a:rPr>
              <a:t>如果服务器成功接收到</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命令之后，都会返回相应的请求数据到客户端。返回的数据格式如下：</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+OK</a:t>
            </a:r>
          </a:p>
          <a:p>
            <a:pPr marR="0" lvl="0" rtl="0"/>
            <a:r>
              <a:rPr lang="zh-CN" altLang="en-US" b="0" i="0" u="none" strike="noStrike" baseline="0" smtClean="0">
                <a:latin typeface="Times New Roman"/>
                <a:ea typeface="华文新魏"/>
              </a:rPr>
              <a:t>服务器将返回相应的数据</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2304291916"/>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a:t>
            </a:r>
            <a:r>
              <a:rPr lang="en-US" altLang="zh-CN" b="0" i="0" u="none" strike="noStrike" kern="1800" baseline="0" smtClean="0">
                <a:latin typeface="Times New Roman"/>
                <a:ea typeface="楷体"/>
              </a:rPr>
              <a:t>POP3</a:t>
            </a:r>
            <a:r>
              <a:rPr lang="zh-CN" altLang="en-US" b="0" i="0" u="none" strike="noStrike" kern="1800" baseline="0" smtClean="0">
                <a:latin typeface="Times New Roman"/>
                <a:ea typeface="楷体"/>
              </a:rPr>
              <a:t>会话</a:t>
            </a:r>
          </a:p>
        </p:txBody>
      </p:sp>
      <p:sp>
        <p:nvSpPr>
          <p:cNvPr id="3" name="文本占位符 2"/>
          <p:cNvSpPr>
            <a:spLocks noGrp="1"/>
          </p:cNvSpPr>
          <p:nvPr>
            <p:ph type="body" idx="1"/>
          </p:nvPr>
        </p:nvSpPr>
        <p:spPr/>
        <p:txBody>
          <a:bodyPr>
            <a:normAutofit fontScale="55000" lnSpcReduction="20000"/>
          </a:bodyPr>
          <a:lstStyle/>
          <a:p>
            <a:pPr marR="0" lvl="0" rtl="0"/>
            <a:r>
              <a:rPr lang="en-US" altLang="zh-CN" b="0" i="0" u="none" strike="noStrike" baseline="0" dirty="0" err="1" smtClean="0">
                <a:latin typeface="Times New Roman"/>
                <a:ea typeface="华文新魏"/>
              </a:rPr>
              <a:t>POP3</a:t>
            </a:r>
            <a:r>
              <a:rPr lang="zh-CN" altLang="en-US" b="0" i="0" u="none" strike="noStrike" baseline="0" dirty="0" smtClean="0">
                <a:latin typeface="Times New Roman"/>
                <a:ea typeface="华文新魏"/>
              </a:rPr>
              <a:t>会话过程与</a:t>
            </a:r>
            <a:r>
              <a:rPr lang="en-US" altLang="zh-CN" b="0" i="0" u="none" strike="noStrike" baseline="0" dirty="0" smtClean="0">
                <a:latin typeface="Times New Roman"/>
                <a:ea typeface="华文新魏"/>
              </a:rPr>
              <a:t>SMTP</a:t>
            </a:r>
            <a:r>
              <a:rPr lang="zh-CN" altLang="en-US" b="0" i="0" u="none" strike="noStrike" baseline="0" dirty="0" smtClean="0">
                <a:latin typeface="Times New Roman"/>
                <a:ea typeface="华文新魏"/>
              </a:rPr>
              <a:t>一样，必须首先连接服务器成功以后才能进行相关操作。下面简单介绍一下</a:t>
            </a:r>
            <a:r>
              <a:rPr lang="en-US" altLang="zh-CN" b="0" i="0" u="none" strike="noStrike" baseline="0" dirty="0" err="1" smtClean="0">
                <a:latin typeface="Times New Roman"/>
                <a:ea typeface="华文新魏"/>
              </a:rPr>
              <a:t>POP3</a:t>
            </a:r>
            <a:r>
              <a:rPr lang="zh-CN" altLang="en-US" b="0" i="0" u="none" strike="noStrike" baseline="0" dirty="0" smtClean="0">
                <a:latin typeface="Times New Roman"/>
                <a:ea typeface="华文新魏"/>
              </a:rPr>
              <a:t>会话的过程，会话如下：</a:t>
            </a:r>
          </a:p>
          <a:p>
            <a:pPr marR="0" lvl="0" rtl="0"/>
            <a:endParaRPr lang="zh-CN" altLang="en-US" b="0" i="0" u="none" strike="noStrike" baseline="0" dirty="0" smtClean="0">
              <a:latin typeface="Times New Roman"/>
              <a:ea typeface="华文新魏"/>
            </a:endParaRPr>
          </a:p>
          <a:p>
            <a:pPr marR="0" lvl="0" rtl="0"/>
            <a:r>
              <a:rPr lang="en-US" altLang="zh-CN" b="0" i="0" u="none" strike="noStrike" baseline="0" dirty="0" smtClean="0">
                <a:latin typeface="Times New Roman"/>
                <a:ea typeface="华文新魏"/>
              </a:rPr>
              <a:t>01</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建立连接</a:t>
            </a:r>
          </a:p>
          <a:p>
            <a:pPr marR="0" lvl="0" rtl="0"/>
            <a:r>
              <a:rPr lang="en-US" altLang="zh-CN" b="0" i="0" u="none" strike="noStrike" baseline="0" dirty="0" smtClean="0">
                <a:latin typeface="Times New Roman"/>
                <a:ea typeface="华文新魏"/>
              </a:rPr>
              <a:t>02</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+OK Welcome to </a:t>
            </a:r>
            <a:r>
              <a:rPr lang="en-US" altLang="zh-CN" b="0" i="0" u="none" strike="noStrike" baseline="0" dirty="0" err="1" smtClean="0">
                <a:latin typeface="Times New Roman"/>
                <a:ea typeface="华文新魏"/>
              </a:rPr>
              <a:t>coremail</a:t>
            </a:r>
            <a:r>
              <a:rPr lang="en-US" altLang="zh-CN" b="0" i="0" u="none" strike="noStrike" baseline="0" dirty="0" smtClean="0">
                <a:latin typeface="Times New Roman"/>
                <a:ea typeface="华文新魏"/>
              </a:rPr>
              <a:t> Mail </a:t>
            </a:r>
            <a:r>
              <a:rPr lang="en-US" altLang="zh-CN" b="0" i="0" u="none" strike="noStrike" baseline="0" dirty="0" err="1" smtClean="0">
                <a:latin typeface="Times New Roman"/>
                <a:ea typeface="华文新魏"/>
              </a:rPr>
              <a:t>Pop3</a:t>
            </a:r>
            <a:r>
              <a:rPr lang="en-US" altLang="zh-CN" b="0" i="0" u="none" strike="noStrike" baseline="0" dirty="0" smtClean="0">
                <a:latin typeface="Times New Roman"/>
                <a:ea typeface="华文新魏"/>
              </a:rPr>
              <a:t> Server </a:t>
            </a:r>
          </a:p>
          <a:p>
            <a:pPr marR="0" lvl="0" rtl="0"/>
            <a:r>
              <a:rPr lang="en-US" altLang="zh-CN" b="0" i="0" u="none" strike="noStrike" baseline="0" dirty="0" smtClean="0">
                <a:latin typeface="Times New Roman"/>
                <a:ea typeface="华文新魏"/>
              </a:rPr>
              <a:t>03</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user</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everyone_now@126.com</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验证的用户名</a:t>
            </a:r>
          </a:p>
          <a:p>
            <a:pPr marR="0" lvl="0" rtl="0"/>
            <a:r>
              <a:rPr lang="en-US" altLang="zh-CN" b="0" i="0" u="none" strike="noStrike" baseline="0" dirty="0" smtClean="0">
                <a:latin typeface="Times New Roman"/>
                <a:ea typeface="华文新魏"/>
              </a:rPr>
              <a:t>04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+OK core mail</a:t>
            </a:r>
          </a:p>
          <a:p>
            <a:pPr marR="0" lvl="0" rtl="0"/>
            <a:r>
              <a:rPr lang="en-US" altLang="zh-CN" b="0" i="0" u="none" strike="noStrike" baseline="0" dirty="0" smtClean="0">
                <a:latin typeface="Times New Roman"/>
                <a:ea typeface="华文新魏"/>
              </a:rPr>
              <a:t>05</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pass</a:t>
            </a:r>
            <a:r>
              <a:rPr lang="zh-CN" altLang="en-US" b="0" i="0" u="none" strike="noStrike" baseline="0" dirty="0" smtClean="0">
                <a:latin typeface="Times New Roman"/>
                <a:ea typeface="华文新魏"/>
              </a:rPr>
              <a:t> </a:t>
            </a:r>
            <a:r>
              <a:rPr lang="en-US" altLang="zh-CN" b="0" i="0" u="none" strike="noStrike" baseline="0" dirty="0" err="1" smtClean="0">
                <a:latin typeface="Times New Roman"/>
                <a:ea typeface="华文新魏"/>
              </a:rPr>
              <a:t>XXXXXX</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嘿嘿，这个得保密，实际是明文的</a:t>
            </a:r>
          </a:p>
          <a:p>
            <a:pPr marR="0" lvl="0" rtl="0"/>
            <a:r>
              <a:rPr lang="en-US" altLang="zh-CN" b="0" i="0" u="none" strike="noStrike" baseline="0" dirty="0" smtClean="0">
                <a:latin typeface="Times New Roman"/>
                <a:ea typeface="华文新魏"/>
              </a:rPr>
              <a:t>06</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+OK 6 message(s) [6689 byte(s)]</a:t>
            </a:r>
          </a:p>
          <a:p>
            <a:pPr marR="0" lvl="0" rtl="0"/>
            <a:r>
              <a:rPr lang="en-US" altLang="zh-CN" b="0" i="0" u="none" strike="noStrike" baseline="0" dirty="0" smtClean="0">
                <a:latin typeface="Times New Roman"/>
                <a:ea typeface="华文新魏"/>
              </a:rPr>
              <a:t>07</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list</a:t>
            </a:r>
            <a:r>
              <a:rPr lang="zh-CN" altLang="en-US" b="1" i="0" u="none" strike="noStrike" baseline="0" dirty="0" smtClean="0">
                <a:latin typeface="Times New Roman"/>
                <a:ea typeface="华文新魏"/>
              </a:rPr>
              <a:t>				</a:t>
            </a:r>
            <a:r>
              <a:rPr lang="en-US" altLang="zh-CN" b="1" i="0" u="none" strike="noStrike" baseline="0" dirty="0" smtClean="0">
                <a:latin typeface="Times New Roman"/>
                <a:ea typeface="华文新魏"/>
              </a:rPr>
              <a:t>//</a:t>
            </a:r>
            <a:r>
              <a:rPr lang="zh-CN" altLang="en-US" b="0" i="0" u="none" strike="noStrike" baseline="0" dirty="0" smtClean="0">
                <a:latin typeface="Times New Roman"/>
                <a:ea typeface="华文新魏"/>
              </a:rPr>
              <a:t>命令服务器给出各邮件长度</a:t>
            </a:r>
          </a:p>
          <a:p>
            <a:pPr marR="0" lvl="0" rtl="0"/>
            <a:r>
              <a:rPr lang="en-US" altLang="zh-CN" b="0" i="0" u="none" strike="noStrike" baseline="0" dirty="0" smtClean="0">
                <a:latin typeface="Times New Roman"/>
                <a:ea typeface="华文新魏"/>
              </a:rPr>
              <a:t>08</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+OK 6 6689</a:t>
            </a:r>
          </a:p>
          <a:p>
            <a:pPr marR="0" lvl="0" rtl="0"/>
            <a:r>
              <a:rPr lang="en-US" altLang="zh-CN" b="0" i="0" u="none" strike="noStrike" baseline="0" dirty="0" smtClean="0">
                <a:latin typeface="Times New Roman"/>
                <a:ea typeface="华文新魏"/>
              </a:rPr>
              <a:t>09</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1 2125</a:t>
            </a:r>
          </a:p>
          <a:p>
            <a:pPr marR="0" lvl="0" rtl="0"/>
            <a:r>
              <a:rPr lang="en-US" altLang="zh-CN" b="0" i="0" u="none" strike="noStrike" baseline="0" dirty="0" smtClean="0">
                <a:latin typeface="Times New Roman"/>
                <a:ea typeface="华文新魏"/>
              </a:rPr>
              <a:t>10</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2 2033</a:t>
            </a:r>
          </a:p>
          <a:p>
            <a:pPr marR="0" lvl="0" rtl="0"/>
            <a:r>
              <a:rPr lang="en-US" altLang="zh-CN" b="0" i="0" u="none" strike="noStrike" baseline="0" dirty="0" smtClean="0">
                <a:latin typeface="Times New Roman"/>
                <a:ea typeface="华文新魏"/>
              </a:rPr>
              <a:t>11</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3 537</a:t>
            </a:r>
          </a:p>
          <a:p>
            <a:pPr marR="0" lvl="0" rtl="0"/>
            <a:r>
              <a:rPr lang="en-US" altLang="zh-CN" b="0" i="0" u="none" strike="noStrike" baseline="0" dirty="0" smtClean="0">
                <a:latin typeface="Times New Roman"/>
                <a:ea typeface="华文新魏"/>
              </a:rPr>
              <a:t>12</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4 576</a:t>
            </a:r>
          </a:p>
          <a:p>
            <a:pPr marR="0" lvl="0" rtl="0"/>
            <a:r>
              <a:rPr lang="en-US" altLang="zh-CN" b="0" i="0" u="none" strike="noStrike" baseline="0" dirty="0" smtClean="0">
                <a:latin typeface="Times New Roman"/>
                <a:ea typeface="华文新魏"/>
              </a:rPr>
              <a:t>13</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5 581</a:t>
            </a:r>
          </a:p>
          <a:p>
            <a:pPr marR="0" lvl="0" rtl="0"/>
            <a:r>
              <a:rPr lang="en-US" altLang="zh-CN" b="0" i="0" u="none" strike="noStrike" baseline="0" dirty="0" smtClean="0">
                <a:latin typeface="Times New Roman"/>
                <a:ea typeface="华文新魏"/>
              </a:rPr>
              <a:t>14</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6 837</a:t>
            </a:r>
          </a:p>
          <a:p>
            <a:pPr marR="0" lvl="0" rtl="0"/>
            <a:r>
              <a:rPr lang="en-US" altLang="zh-CN" b="0" i="0" u="none" strike="noStrike" baseline="0" dirty="0" smtClean="0">
                <a:latin typeface="Times New Roman"/>
                <a:ea typeface="华文新魏"/>
              </a:rPr>
              <a:t>15</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a:t>
            </a:r>
            <a:r>
              <a:rPr lang="zh-CN" altLang="en-US" b="0" i="0" u="none" strike="noStrike" baseline="0" dirty="0" smtClean="0">
                <a:latin typeface="Times New Roman"/>
                <a:ea typeface="华文新魏"/>
              </a:rPr>
              <a:t>标识</a:t>
            </a:r>
          </a:p>
          <a:p>
            <a:pPr marR="0" lvl="0" rtl="0"/>
            <a:r>
              <a:rPr lang="en-US" altLang="zh-CN" b="0" i="0" u="none" strike="noStrike" baseline="0" dirty="0" smtClean="0">
                <a:latin typeface="Times New Roman"/>
                <a:ea typeface="华文新魏"/>
              </a:rPr>
              <a:t>16</a:t>
            </a:r>
            <a:r>
              <a:rPr lang="zh-CN" altLang="en-US" b="0" i="0" u="none" strike="noStrike" baseline="0" dirty="0" smtClean="0">
                <a:latin typeface="Times New Roman"/>
                <a:ea typeface="华文新魏"/>
              </a:rPr>
              <a:t>	</a:t>
            </a:r>
            <a:r>
              <a:rPr lang="en-US" altLang="zh-CN" b="1" i="0" u="none" strike="noStrike" baseline="0" dirty="0" smtClean="0">
                <a:latin typeface="Times New Roman"/>
                <a:ea typeface="华文新魏"/>
              </a:rPr>
              <a:t>stat</a:t>
            </a:r>
            <a:r>
              <a:rPr lang="zh-CN" altLang="en-US" b="1" i="0" u="none" strike="noStrike" baseline="0" dirty="0" smtClean="0">
                <a:latin typeface="Times New Roman"/>
                <a:ea typeface="华文新魏"/>
              </a:rPr>
              <a:t>			</a:t>
            </a:r>
            <a:r>
              <a:rPr lang="en-US" altLang="zh-CN" b="1" i="0" u="none" strike="noStrike" baseline="0" dirty="0" smtClean="0">
                <a:latin typeface="Times New Roman"/>
                <a:ea typeface="华文新魏"/>
              </a:rPr>
              <a:t>//</a:t>
            </a:r>
            <a:r>
              <a:rPr lang="zh-CN" altLang="en-US" b="0" i="0" u="none" strike="noStrike" baseline="0" dirty="0" smtClean="0">
                <a:latin typeface="Times New Roman"/>
                <a:ea typeface="华文新魏"/>
              </a:rPr>
              <a:t>查询客户邮箱中邮件的总数和邮件总长度 </a:t>
            </a:r>
          </a:p>
          <a:p>
            <a:pPr marR="0" lvl="0" rtl="0"/>
            <a:r>
              <a:rPr lang="en-US" altLang="zh-CN" b="0" i="0" u="none" strike="noStrike" baseline="0" dirty="0" smtClean="0">
                <a:latin typeface="Times New Roman"/>
                <a:ea typeface="华文新魏"/>
              </a:rPr>
              <a:t>17</a:t>
            </a:r>
            <a:r>
              <a:rPr lang="zh-CN" altLang="en-US" b="0" i="0" u="none" strike="noStrike" baseline="0" dirty="0" smtClean="0">
                <a:latin typeface="Times New Roman"/>
                <a:ea typeface="华文新魏"/>
              </a:rPr>
              <a:t>	</a:t>
            </a:r>
            <a:r>
              <a:rPr lang="en-US" altLang="zh-CN" b="0" i="0" u="none" strike="noStrike" baseline="0" dirty="0" smtClean="0">
                <a:latin typeface="Times New Roman"/>
                <a:ea typeface="华文新魏"/>
              </a:rPr>
              <a:t>+OK 6 6689</a:t>
            </a:r>
          </a:p>
          <a:p>
            <a:pPr marR="0" lvl="0" rtl="0"/>
            <a:endParaRPr lang="zh-CN" altLang="en-US" b="0" i="0" u="none" strike="noStrike" baseline="0" dirty="0" smtClean="0">
              <a:latin typeface="Times New Roman"/>
              <a:ea typeface="华文新魏"/>
            </a:endParaRPr>
          </a:p>
        </p:txBody>
      </p:sp>
    </p:spTree>
    <p:extLst>
      <p:ext uri="{BB962C8B-B14F-4D97-AF65-F5344CB8AC3E}">
        <p14:creationId xmlns:p14="http://schemas.microsoft.com/office/powerpoint/2010/main" val="1149336533"/>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该会话过程是一个交互式的问答过程。</a:t>
            </a:r>
          </a:p>
          <a:p>
            <a:pPr marR="0" lvl="0" rtl="0"/>
            <a:r>
              <a:rPr lang="zh-CN" altLang="en-US" b="1" i="0" u="none" strike="noStrike" baseline="0" smtClean="0">
                <a:latin typeface="Times New Roman"/>
                <a:ea typeface="华文新魏"/>
                <a:sym typeface="Wingdings"/>
              </a:rPr>
              <a:t></a:t>
            </a:r>
            <a:r>
              <a:rPr lang="zh-CN" altLang="en-US" b="0" i="0" u="none" strike="noStrike" baseline="0" smtClean="0">
                <a:latin typeface="Times New Roman"/>
                <a:ea typeface="黑体"/>
                <a:sym typeface="Wingdings"/>
              </a:rPr>
              <a:t>注意：</a:t>
            </a:r>
            <a:r>
              <a:rPr lang="zh-CN" altLang="en-US" b="0" i="0" u="none" strike="noStrike" baseline="0" smtClean="0">
                <a:latin typeface="Times New Roman"/>
                <a:ea typeface="华文新魏"/>
                <a:sym typeface="Wingdings"/>
              </a:rPr>
              <a:t>因为</a:t>
            </a:r>
            <a:r>
              <a:rPr lang="en-US" altLang="zh-CN" b="0" i="0" u="none" strike="noStrike" baseline="0" smtClean="0">
                <a:latin typeface="Times New Roman"/>
                <a:ea typeface="华文新魏"/>
                <a:sym typeface="Wingdings"/>
              </a:rPr>
              <a:t>POP3</a:t>
            </a:r>
            <a:r>
              <a:rPr lang="zh-CN" altLang="en-US" b="0" i="0" u="none" strike="noStrike" baseline="0" smtClean="0">
                <a:latin typeface="Times New Roman"/>
                <a:ea typeface="华文新魏"/>
                <a:sym typeface="Wingdings"/>
              </a:rPr>
              <a:t>的工作方式与</a:t>
            </a:r>
            <a:r>
              <a:rPr lang="en-US" altLang="zh-CN" b="0" i="0" u="none" strike="noStrike" baseline="0" smtClean="0">
                <a:latin typeface="Times New Roman"/>
                <a:ea typeface="华文新魏"/>
                <a:sym typeface="Wingdings"/>
              </a:rPr>
              <a:t>SMTP</a:t>
            </a:r>
            <a:r>
              <a:rPr lang="zh-CN" altLang="en-US" b="0" i="0" u="none" strike="noStrike" baseline="0" smtClean="0">
                <a:latin typeface="Times New Roman"/>
                <a:ea typeface="华文新魏"/>
                <a:sym typeface="Wingdings"/>
              </a:rPr>
              <a:t>相似，所以在本章中不再向读者继续讲解关于</a:t>
            </a:r>
            <a:r>
              <a:rPr lang="en-US" altLang="zh-CN" b="0" i="0" u="none" strike="noStrike" baseline="0" smtClean="0">
                <a:latin typeface="Times New Roman"/>
                <a:ea typeface="华文新魏"/>
                <a:sym typeface="Wingdings"/>
              </a:rPr>
              <a:t>POP3</a:t>
            </a:r>
            <a:r>
              <a:rPr lang="zh-CN" altLang="en-US" b="0" i="0" u="none" strike="noStrike" baseline="0" smtClean="0">
                <a:latin typeface="Times New Roman"/>
                <a:ea typeface="华文新魏"/>
                <a:sym typeface="Wingdings"/>
              </a:rPr>
              <a:t>的其他知识。如果用户需要具体了解，请参考其他书籍。</a:t>
            </a:r>
          </a:p>
        </p:txBody>
      </p:sp>
    </p:spTree>
    <p:extLst>
      <p:ext uri="{BB962C8B-B14F-4D97-AF65-F5344CB8AC3E}">
        <p14:creationId xmlns:p14="http://schemas.microsoft.com/office/powerpoint/2010/main" val="315598425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8.5</a:t>
            </a:r>
            <a:r>
              <a:rPr lang="zh-CN" altLang="en-US" b="0" i="0" u="none" strike="noStrike" kern="1800" baseline="0" smtClean="0">
                <a:latin typeface="Times New Roman"/>
                <a:ea typeface="楷体"/>
              </a:rPr>
              <a:t>  </a:t>
            </a:r>
            <a:r>
              <a:rPr lang="en-US" altLang="zh-CN" b="0" i="0" u="none" strike="noStrike" kern="1800" baseline="0" smtClean="0">
                <a:latin typeface="Times New Roman"/>
                <a:ea typeface="楷体"/>
              </a:rPr>
              <a:t>POP3</a:t>
            </a:r>
            <a:r>
              <a:rPr lang="zh-CN" altLang="en-US" b="0" i="0" u="none" strike="noStrike" kern="1800" baseline="0" smtClean="0">
                <a:latin typeface="Times New Roman"/>
                <a:ea typeface="楷体"/>
              </a:rPr>
              <a:t>客户端</a:t>
            </a:r>
            <a:r>
              <a:rPr lang="en-US" altLang="zh-CN" b="0" i="0" u="none" strike="noStrike" kern="1800" baseline="0" smtClean="0">
                <a:latin typeface="Times New Roman"/>
                <a:ea typeface="楷体"/>
              </a:rPr>
              <a:t>——</a:t>
            </a:r>
            <a:r>
              <a:rPr lang="zh-CN" altLang="en-US" b="0" i="0" u="none" strike="noStrike" kern="1800" baseline="0" smtClean="0">
                <a:latin typeface="Times New Roman"/>
                <a:ea typeface="楷体"/>
              </a:rPr>
              <a:t>接收邮件</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用户接收邮件是通过</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（接收邮件服务器）协议完成的。一般情况下，客户端通过向服务器发送相应的</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命令获取邮件。服务器接收到命令以后，会将数据按照</a:t>
            </a:r>
            <a:r>
              <a:rPr lang="en-US" altLang="zh-CN" b="0" i="0" u="none" strike="noStrike" baseline="0" smtClean="0">
                <a:latin typeface="Times New Roman"/>
                <a:ea typeface="华文新魏"/>
              </a:rPr>
              <a:t>E-Mail</a:t>
            </a:r>
            <a:r>
              <a:rPr lang="zh-CN" altLang="en-US" b="0" i="0" u="none" strike="noStrike" baseline="0" smtClean="0">
                <a:latin typeface="Times New Roman"/>
                <a:ea typeface="华文新魏"/>
              </a:rPr>
              <a:t>的数据格式整理邮件，然后将邮件发送到客户端进行解析、显示。在本节中，将向用户讲解</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命令等相关知识。</a:t>
            </a:r>
          </a:p>
        </p:txBody>
      </p:sp>
    </p:spTree>
    <p:extLst>
      <p:ext uri="{BB962C8B-B14F-4D97-AF65-F5344CB8AC3E}">
        <p14:creationId xmlns:p14="http://schemas.microsoft.com/office/powerpoint/2010/main" val="279553082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8.5.1</a:t>
            </a:r>
            <a:r>
              <a:rPr lang="zh-CN" altLang="en-US" b="0" i="0" u="none" strike="noStrike" kern="1800" baseline="0" smtClean="0">
                <a:latin typeface="Times New Roman"/>
                <a:ea typeface="楷体"/>
              </a:rPr>
              <a:t>  准备工作</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在程序中，窗口界面是最重要的，因为程序界面直接面向用户。当用户第一次使用软件时，其窗口界面决定了用户对该软件的第一印象，所以我们先从设计对话框的界面开始，然后做些编程前的准备工作。</a:t>
            </a:r>
          </a:p>
        </p:txBody>
      </p:sp>
    </p:spTree>
    <p:extLst>
      <p:ext uri="{BB962C8B-B14F-4D97-AF65-F5344CB8AC3E}">
        <p14:creationId xmlns:p14="http://schemas.microsoft.com/office/powerpoint/2010/main" val="1349680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endParaRPr lang="zh-CN" altLang="en-US" b="0" i="0" u="none" strike="noStrike" kern="1800" baseline="0" smtClean="0">
              <a:latin typeface="Times New Roman"/>
              <a:ea typeface="楷体"/>
            </a:endParaRPr>
          </a:p>
        </p:txBody>
      </p:sp>
      <p:sp>
        <p:nvSpPr>
          <p:cNvPr id="3" name="文本占位符 2"/>
          <p:cNvSpPr>
            <a:spLocks noGrp="1"/>
          </p:cNvSpPr>
          <p:nvPr>
            <p:ph type="body" idx="1"/>
          </p:nvPr>
        </p:nvSpPr>
        <p:spPr/>
        <p:txBody>
          <a:bodyPr>
            <a:normAutofit fontScale="55000" lnSpcReduction="20000"/>
          </a:bodyPr>
          <a:lstStyle/>
          <a:p>
            <a:pPr marR="0" lvl="0" rtl="0"/>
            <a:r>
              <a:rPr lang="en-US" altLang="zh-CN" b="0" i="0" u="none" strike="noStrike" baseline="0" smtClean="0">
                <a:latin typeface="Times New Roman"/>
                <a:ea typeface="华文新魏"/>
              </a:rPr>
              <a:t>typedef struct _STARTUPINFO {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cb;</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表示该结构体的大小</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LPTSTR  lpReserved;</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保留，必须将该参数初始化为</a:t>
            </a:r>
            <a:r>
              <a:rPr lang="en-US" altLang="zh-CN" b="0" i="0" u="none" strike="noStrike" baseline="0" smtClean="0">
                <a:latin typeface="Times New Roman"/>
                <a:ea typeface="华文新魏"/>
              </a:rPr>
              <a:t>NULL</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LPTSTR  lpDesktop; </a:t>
            </a:r>
            <a:r>
              <a:rPr lang="zh-CN" altLang="en-US" b="0" i="0" u="none" strike="noStrike" baseline="0" smtClean="0">
                <a:latin typeface="Times New Roman"/>
                <a:ea typeface="华文新魏"/>
              </a:rPr>
              <a:t>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LPTSTR  lpTitle;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设置控制台程序的名称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dwX;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设置应用程序窗口的</a:t>
            </a:r>
            <a:r>
              <a:rPr lang="en-US" altLang="zh-CN" b="0" i="0" u="none" strike="noStrike" baseline="0" smtClean="0">
                <a:latin typeface="Times New Roman"/>
                <a:ea typeface="华文新魏"/>
              </a:rPr>
              <a:t>X</a:t>
            </a:r>
            <a:r>
              <a:rPr lang="zh-CN" altLang="en-US" b="0" i="0" u="none" strike="noStrike" baseline="0" smtClean="0">
                <a:latin typeface="Times New Roman"/>
                <a:ea typeface="华文新魏"/>
              </a:rPr>
              <a:t>坐标</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dwY;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设置应用程序窗口的</a:t>
            </a:r>
            <a:r>
              <a:rPr lang="en-US" altLang="zh-CN" b="0" i="0" u="none" strike="noStrike" baseline="0" smtClean="0">
                <a:latin typeface="Times New Roman"/>
                <a:ea typeface="华文新魏"/>
              </a:rPr>
              <a:t>Y</a:t>
            </a:r>
            <a:r>
              <a:rPr lang="zh-CN" altLang="en-US" b="0" i="0" u="none" strike="noStrike" baseline="0" smtClean="0">
                <a:latin typeface="Times New Roman"/>
                <a:ea typeface="华文新魏"/>
              </a:rPr>
              <a:t>坐标</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dwXSize;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设置应用程序窗口的横向大小</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dwYSize;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设置应用程序窗口的纵向大小</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dwXCountChars;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以字符为单位设置应用程序窗口的</a:t>
            </a:r>
            <a:r>
              <a:rPr lang="en-US" altLang="zh-CN" b="0" i="0" u="none" strike="noStrike" baseline="0" smtClean="0">
                <a:latin typeface="Times New Roman"/>
                <a:ea typeface="华文新魏"/>
              </a:rPr>
              <a:t>X</a:t>
            </a:r>
            <a:r>
              <a:rPr lang="zh-CN" altLang="en-US" b="0" i="0" u="none" strike="noStrike" baseline="0" smtClean="0">
                <a:latin typeface="Times New Roman"/>
                <a:ea typeface="华文新魏"/>
              </a:rPr>
              <a:t>坐标</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dwYCountChars;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以字符为单位设置应用程序窗口的</a:t>
            </a:r>
            <a:r>
              <a:rPr lang="en-US" altLang="zh-CN" b="0" i="0" u="none" strike="noStrike" baseline="0" smtClean="0">
                <a:latin typeface="Times New Roman"/>
                <a:ea typeface="华文新魏"/>
              </a:rPr>
              <a:t>Y</a:t>
            </a:r>
            <a:r>
              <a:rPr lang="zh-CN" altLang="en-US" b="0" i="0" u="none" strike="noStrike" baseline="0" smtClean="0">
                <a:latin typeface="Times New Roman"/>
                <a:ea typeface="华文新魏"/>
              </a:rPr>
              <a:t>坐标</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dwFillAttribute;</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设置应用程序窗口所使用的背景色等</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DWORD   dwFlags;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表示创建窗口的标志</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WORD    wShowWindow;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是否显示应用程序窗口</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WORD    cbReserved2;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保留，将该参数必须设置为</a:t>
            </a:r>
            <a:r>
              <a:rPr lang="en-US" altLang="zh-CN" b="0" i="0" u="none" strike="noStrike" baseline="0" smtClean="0">
                <a:latin typeface="Times New Roman"/>
                <a:ea typeface="华文新魏"/>
              </a:rPr>
              <a:t>0</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LPBYTE  lpReserved2;</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保留，将该参数必须设置为</a:t>
            </a:r>
            <a:r>
              <a:rPr lang="en-US" altLang="zh-CN" b="0" i="0" u="none" strike="noStrike" baseline="0" smtClean="0">
                <a:latin typeface="Times New Roman"/>
                <a:ea typeface="华文新魏"/>
              </a:rPr>
              <a:t>0</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HANDLE  hStdInput;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设置控制台程序的输入输出缓存句柄</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HANDLE  hStdOutput; </a:t>
            </a:r>
            <a:r>
              <a:rPr lang="zh-CN" altLang="en-US" b="0" i="0" u="none" strike="noStrike" baseline="0" smtClean="0">
                <a:latin typeface="Times New Roman"/>
                <a:ea typeface="华文新魏"/>
              </a:rPr>
              <a:t>		</a:t>
            </a:r>
          </a:p>
          <a:p>
            <a:pPr marR="0" lvl="0" rtl="0"/>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HANDLE  hStdError; </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错误输出句柄</a:t>
            </a:r>
          </a:p>
          <a:p>
            <a:pPr marR="0" lvl="0" rtl="0"/>
            <a:r>
              <a:rPr lang="en-US" altLang="zh-CN" b="0" i="0" u="none" strike="noStrike" baseline="0" smtClean="0">
                <a:latin typeface="Times New Roman"/>
                <a:ea typeface="华文新魏"/>
              </a:rPr>
              <a:t>}</a:t>
            </a:r>
            <a:r>
              <a:rPr lang="zh-CN" altLang="en-US" b="0" i="0" u="none" strike="noStrike" baseline="0" smtClean="0">
                <a:latin typeface="Times New Roman"/>
                <a:ea typeface="华文新魏"/>
              </a:rPr>
              <a:t> </a:t>
            </a:r>
            <a:r>
              <a:rPr lang="en-US" altLang="zh-CN" b="0" i="0" u="none" strike="noStrike" baseline="0" smtClean="0">
                <a:latin typeface="Times New Roman"/>
                <a:ea typeface="华文新魏"/>
              </a:rPr>
              <a:t>STARTUPINFO, </a:t>
            </a:r>
            <a:r>
              <a:rPr lang="zh-CN" altLang="en-US" b="0" i="0" u="none" strike="noStrike" baseline="-25000" smtClean="0">
                <a:latin typeface="Times New Roman"/>
                <a:ea typeface="华文新魏"/>
              </a:rPr>
              <a:t>*</a:t>
            </a:r>
            <a:r>
              <a:rPr lang="en-US" altLang="zh-CN" b="0" i="0" u="none" strike="noStrike" baseline="0" smtClean="0">
                <a:latin typeface="Times New Roman"/>
                <a:ea typeface="华文新魏"/>
              </a:rPr>
              <a:t>LPSTARTUPINFO;</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1418486406"/>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．创建工程</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创建基于对话框的工程，工程名为</a:t>
            </a:r>
            <a:r>
              <a:rPr lang="en-US" altLang="zh-CN" b="0" i="0" u="none" strike="noStrike" baseline="0" smtClean="0">
                <a:latin typeface="Times New Roman"/>
                <a:ea typeface="华文新魏"/>
              </a:rPr>
              <a:t>recvemil</a:t>
            </a:r>
            <a:r>
              <a:rPr lang="zh-CN" altLang="en-US" b="0" i="0" u="none" strike="noStrike" baseline="0" smtClean="0">
                <a:latin typeface="Times New Roman"/>
                <a:ea typeface="华文新魏"/>
              </a:rPr>
              <a:t>，注意在向导的第</a:t>
            </a:r>
            <a:r>
              <a:rPr lang="en-US" altLang="zh-CN" b="0" i="0" u="none" strike="noStrike" baseline="0" smtClean="0">
                <a:latin typeface="Times New Roman"/>
                <a:ea typeface="华文新魏"/>
              </a:rPr>
              <a:t>2</a:t>
            </a:r>
            <a:r>
              <a:rPr lang="zh-CN" altLang="en-US" b="0" i="0" u="none" strike="noStrike" baseline="0" smtClean="0">
                <a:latin typeface="Times New Roman"/>
                <a:ea typeface="华文新魏"/>
              </a:rPr>
              <a:t>步选中</a:t>
            </a:r>
            <a:r>
              <a:rPr lang="en-US" altLang="zh-CN" b="0" i="0" u="none" strike="noStrike" baseline="0" smtClean="0">
                <a:latin typeface="Times New Roman"/>
                <a:ea typeface="华文新魏"/>
              </a:rPr>
              <a:t>Windows Sockets</a:t>
            </a:r>
            <a:r>
              <a:rPr lang="zh-CN" altLang="en-US" b="0" i="0" u="none" strike="noStrike" baseline="0" smtClean="0">
                <a:latin typeface="Times New Roman"/>
                <a:ea typeface="华文新魏"/>
              </a:rPr>
              <a:t>复选框，如图</a:t>
            </a:r>
            <a:r>
              <a:rPr lang="en-US" altLang="zh-CN" b="0" i="0" u="none" strike="noStrike" baseline="0" smtClean="0">
                <a:latin typeface="Times New Roman"/>
                <a:ea typeface="华文新魏"/>
              </a:rPr>
              <a:t>8.11</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2963691104"/>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11660" y="548680"/>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8.11  Windows Sockets</a:t>
            </a:r>
            <a:r>
              <a:rPr lang="zh-CN" altLang="en-US" b="0" i="0" u="none" strike="noStrike" kern="1800" baseline="0" dirty="0" smtClean="0">
                <a:latin typeface="Times New Roman"/>
                <a:ea typeface="楷体"/>
              </a:rPr>
              <a:t>复选框</a:t>
            </a:r>
            <a:endParaRPr lang="zh-CN" altLang="en-US" b="0" i="0" u="none" strike="noStrike" kern="1800" baseline="0" dirty="0" smtClean="0">
              <a:solidFill>
                <a:srgbClr val="000000"/>
              </a:solidFill>
              <a:latin typeface="Times New Roman"/>
              <a:ea typeface="楷体"/>
            </a:endParaRP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038687290"/>
              </p:ext>
            </p:extLst>
          </p:nvPr>
        </p:nvGraphicFramePr>
        <p:xfrm>
          <a:off x="2123728" y="1772816"/>
          <a:ext cx="4896544" cy="3795469"/>
        </p:xfrm>
        <a:graphic>
          <a:graphicData uri="http://schemas.openxmlformats.org/presentationml/2006/ole">
            <mc:AlternateContent xmlns:mc="http://schemas.openxmlformats.org/markup-compatibility/2006">
              <mc:Choice xmlns:v="urn:schemas-microsoft-com:vml" Requires="v">
                <p:oleObj spid="_x0000_s17414" name="Visio" r:id="rId3" imgW="5971383" imgH="4619017" progId="Visio.Drawing.11">
                  <p:embed/>
                </p:oleObj>
              </mc:Choice>
              <mc:Fallback>
                <p:oleObj name="Visio" r:id="rId3" imgW="5971383" imgH="4619017"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3728" y="1772816"/>
                        <a:ext cx="4896544" cy="3795469"/>
                      </a:xfrm>
                      <a:prstGeom prst="rect">
                        <a:avLst/>
                      </a:prstGeom>
                      <a:noFill/>
                    </p:spPr>
                  </p:pic>
                </p:oleObj>
              </mc:Fallback>
            </mc:AlternateContent>
          </a:graphicData>
        </a:graphic>
      </p:graphicFrame>
    </p:spTree>
    <p:extLst>
      <p:ext uri="{BB962C8B-B14F-4D97-AF65-F5344CB8AC3E}">
        <p14:creationId xmlns:p14="http://schemas.microsoft.com/office/powerpoint/2010/main" val="2159125825"/>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2. </a:t>
            </a:r>
            <a:r>
              <a:rPr lang="zh-CN" altLang="en-US" b="0" i="0" u="none" strike="noStrike" kern="1800" baseline="0" smtClean="0">
                <a:latin typeface="Times New Roman"/>
                <a:ea typeface="楷体"/>
              </a:rPr>
              <a:t>添加控件</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为对话框添加控件并设计界面如图</a:t>
            </a:r>
            <a:r>
              <a:rPr lang="en-US" altLang="zh-CN" b="0" i="0" u="none" strike="noStrike" baseline="0" smtClean="0">
                <a:latin typeface="Times New Roman"/>
                <a:ea typeface="华文新魏"/>
              </a:rPr>
              <a:t>8.12</a:t>
            </a:r>
            <a:r>
              <a:rPr lang="zh-CN" altLang="en-US" b="0" i="0" u="none" strike="noStrike" baseline="0" smtClean="0">
                <a:latin typeface="Times New Roman"/>
                <a:ea typeface="华文新魏"/>
              </a:rPr>
              <a:t>所示：</a:t>
            </a:r>
          </a:p>
        </p:txBody>
      </p:sp>
    </p:spTree>
    <p:extLst>
      <p:ext uri="{BB962C8B-B14F-4D97-AF65-F5344CB8AC3E}">
        <p14:creationId xmlns:p14="http://schemas.microsoft.com/office/powerpoint/2010/main" val="648553465"/>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5616" y="274638"/>
            <a:ext cx="7416824"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8.12  </a:t>
            </a:r>
            <a:r>
              <a:rPr lang="zh-CN" altLang="en-US" b="0" i="0" u="none" strike="noStrike" kern="1800" baseline="0" dirty="0" smtClean="0">
                <a:latin typeface="Times New Roman"/>
                <a:ea typeface="楷体"/>
              </a:rPr>
              <a:t>程序设计界面及其关键控件</a:t>
            </a:r>
            <a:r>
              <a:rPr lang="en-US" altLang="zh-CN" b="0" i="0" u="none" strike="noStrike" kern="1800" baseline="0" dirty="0" smtClean="0">
                <a:latin typeface="Times New Roman"/>
                <a:ea typeface="楷体"/>
              </a:rPr>
              <a:t>ID</a:t>
            </a:r>
            <a:r>
              <a:rPr lang="zh-CN" altLang="en-US" b="0" i="0" u="none" strike="noStrike" kern="1800" baseline="0" dirty="0" smtClean="0">
                <a:latin typeface="Times New Roman"/>
                <a:ea typeface="楷体"/>
              </a:rPr>
              <a:t>号</a:t>
            </a:r>
          </a:p>
        </p:txBody>
      </p:sp>
      <p:sp>
        <p:nvSpPr>
          <p:cNvPr id="3" name="文本占位符 2"/>
          <p:cNvSpPr>
            <a:spLocks noGrp="1"/>
          </p:cNvSpPr>
          <p:nvPr>
            <p:ph type="body" idx="1"/>
          </p:nvPr>
        </p:nvSpPr>
        <p:spPr>
          <a:xfrm>
            <a:off x="1043608" y="5373216"/>
            <a:ext cx="7643192" cy="1152128"/>
          </a:xfrm>
        </p:spPr>
        <p:txBody>
          <a:bodyPr/>
          <a:lstStyle/>
          <a:p>
            <a:pPr marR="0" lvl="0" rtl="0"/>
            <a:r>
              <a:rPr lang="zh-CN" altLang="en-US" b="0" i="0" u="none" strike="noStrike" baseline="0" dirty="0" smtClean="0">
                <a:latin typeface="Times New Roman"/>
                <a:ea typeface="华文新魏"/>
              </a:rPr>
              <a:t>控件的</a:t>
            </a:r>
            <a:r>
              <a:rPr lang="en-US" altLang="zh-CN" b="0" i="0" u="none" strike="noStrike" baseline="0" dirty="0" smtClean="0">
                <a:latin typeface="Times New Roman"/>
                <a:ea typeface="华文新魏"/>
              </a:rPr>
              <a:t>ID</a:t>
            </a:r>
            <a:r>
              <a:rPr lang="zh-CN" altLang="en-US" b="0" i="0" u="none" strike="noStrike" baseline="0" dirty="0" smtClean="0">
                <a:latin typeface="Times New Roman"/>
                <a:ea typeface="华文新魏"/>
              </a:rPr>
              <a:t>以及为控件关联的变量名和类型如图</a:t>
            </a:r>
            <a:r>
              <a:rPr lang="en-US" altLang="zh-CN" b="0" i="0" u="none" strike="noStrike" baseline="0" dirty="0" smtClean="0">
                <a:latin typeface="Times New Roman"/>
                <a:ea typeface="华文新魏"/>
              </a:rPr>
              <a:t>8.13</a:t>
            </a:r>
            <a:r>
              <a:rPr lang="zh-CN" altLang="en-US" b="0" i="0" u="none" strike="noStrike" baseline="0" dirty="0" smtClean="0">
                <a:latin typeface="Times New Roman"/>
                <a:ea typeface="华文新魏"/>
              </a:rPr>
              <a:t>所示：</a:t>
            </a:r>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8107285"/>
              </p:ext>
            </p:extLst>
          </p:nvPr>
        </p:nvGraphicFramePr>
        <p:xfrm>
          <a:off x="1907704" y="1425508"/>
          <a:ext cx="5688632" cy="3904697"/>
        </p:xfrm>
        <a:graphic>
          <a:graphicData uri="http://schemas.openxmlformats.org/presentationml/2006/ole">
            <mc:AlternateContent xmlns:mc="http://schemas.openxmlformats.org/markup-compatibility/2006">
              <mc:Choice xmlns:v="urn:schemas-microsoft-com:vml" Requires="v">
                <p:oleObj spid="_x0000_s18438" name="Visio" r:id="rId3" imgW="7281483" imgH="5000017" progId="Visio.Drawing.11">
                  <p:embed/>
                </p:oleObj>
              </mc:Choice>
              <mc:Fallback>
                <p:oleObj name="Visio" r:id="rId3" imgW="7281483" imgH="5000017"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7704" y="1425508"/>
                        <a:ext cx="5688632" cy="3904697"/>
                      </a:xfrm>
                      <a:prstGeom prst="rect">
                        <a:avLst/>
                      </a:prstGeom>
                      <a:noFill/>
                    </p:spPr>
                  </p:pic>
                </p:oleObj>
              </mc:Fallback>
            </mc:AlternateContent>
          </a:graphicData>
        </a:graphic>
      </p:graphicFrame>
    </p:spTree>
    <p:extLst>
      <p:ext uri="{BB962C8B-B14F-4D97-AF65-F5344CB8AC3E}">
        <p14:creationId xmlns:p14="http://schemas.microsoft.com/office/powerpoint/2010/main" val="1370491864"/>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15616" y="1124744"/>
            <a:ext cx="6120680" cy="1143000"/>
          </a:xfrm>
        </p:spPr>
        <p:txBody>
          <a:bodyPr>
            <a:normAutofit fontScale="90000"/>
          </a:bodyPr>
          <a:lstStyle/>
          <a:p>
            <a:pPr marR="0" rtl="0"/>
            <a:r>
              <a:rPr lang="zh-CN" altLang="en-US" b="0" i="0" u="none" strike="noStrike" kern="1800" baseline="0" dirty="0" smtClean="0">
                <a:latin typeface="Times New Roman"/>
                <a:ea typeface="楷体"/>
              </a:rPr>
              <a:t>图</a:t>
            </a:r>
            <a:r>
              <a:rPr lang="en-US" altLang="zh-CN" b="0" i="0" u="none" strike="noStrike" kern="1800" baseline="0" dirty="0" smtClean="0">
                <a:latin typeface="Times New Roman"/>
                <a:ea typeface="楷体"/>
              </a:rPr>
              <a:t>8.13  </a:t>
            </a:r>
            <a:r>
              <a:rPr lang="zh-CN" altLang="en-US" b="0" i="0" u="none" strike="noStrike" kern="1800" baseline="0" dirty="0" smtClean="0">
                <a:latin typeface="Times New Roman"/>
                <a:ea typeface="楷体"/>
              </a:rPr>
              <a:t>控件关联的变量名及类型</a:t>
            </a:r>
          </a:p>
        </p:txBody>
      </p:sp>
      <p:pic>
        <p:nvPicPr>
          <p:cNvPr id="19458"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4823" y="2564904"/>
            <a:ext cx="4660158" cy="15121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509927"/>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 </a:t>
            </a:r>
            <a:r>
              <a:rPr lang="zh-CN" altLang="en-US" b="0" i="0" u="none" strike="noStrike" kern="1800" baseline="0" smtClean="0">
                <a:latin typeface="Times New Roman"/>
                <a:ea typeface="楷体"/>
              </a:rPr>
              <a:t>为对话框添加成员变量</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在类</a:t>
            </a:r>
            <a:r>
              <a:rPr lang="en-US" altLang="zh-CN" b="0" i="0" u="none" strike="noStrike" baseline="0" smtClean="0">
                <a:latin typeface="Times New Roman"/>
                <a:ea typeface="华文新魏"/>
              </a:rPr>
              <a:t>CRecvemilDlg</a:t>
            </a:r>
            <a:r>
              <a:rPr lang="zh-CN" altLang="en-US" b="0" i="0" u="none" strike="noStrike" baseline="0" smtClean="0">
                <a:latin typeface="Times New Roman"/>
                <a:ea typeface="华文新魏"/>
              </a:rPr>
              <a:t>中添加成员变量，即与服务器端会话的套接字。</a:t>
            </a:r>
          </a:p>
          <a:p>
            <a:pPr marR="0" lvl="0" rtl="0"/>
            <a:endParaRPr lang="zh-CN" altLang="en-US" b="0" i="0" u="none" strike="noStrike" baseline="0" smtClean="0">
              <a:latin typeface="Times New Roman"/>
              <a:ea typeface="华文新魏"/>
            </a:endParaRPr>
          </a:p>
        </p:txBody>
      </p:sp>
    </p:spTree>
    <p:extLst>
      <p:ext uri="{BB962C8B-B14F-4D97-AF65-F5344CB8AC3E}">
        <p14:creationId xmlns:p14="http://schemas.microsoft.com/office/powerpoint/2010/main" val="141588213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8.5.2</a:t>
            </a:r>
            <a:r>
              <a:rPr lang="zh-CN" altLang="en-US" b="0" i="0" u="none" strike="noStrike" kern="1800" baseline="0" smtClean="0">
                <a:latin typeface="Times New Roman"/>
                <a:ea typeface="楷体"/>
              </a:rPr>
              <a:t>  连接登录服务器</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为“连接服务器”按钮添加消息响应函数。</a:t>
            </a:r>
          </a:p>
        </p:txBody>
      </p:sp>
    </p:spTree>
    <p:extLst>
      <p:ext uri="{BB962C8B-B14F-4D97-AF65-F5344CB8AC3E}">
        <p14:creationId xmlns:p14="http://schemas.microsoft.com/office/powerpoint/2010/main" val="410231077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1.</a:t>
            </a:r>
            <a:r>
              <a:rPr lang="zh-CN" altLang="en-US" b="0" i="0" u="none" strike="noStrike" kern="1800" baseline="0" smtClean="0">
                <a:latin typeface="Times New Roman"/>
                <a:ea typeface="楷体"/>
              </a:rPr>
              <a:t>加载套接字库</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就像之前讲过的那样，</a:t>
            </a:r>
            <a:r>
              <a:rPr lang="en-US" altLang="zh-CN" b="0" i="0" u="none" strike="noStrike" baseline="0" smtClean="0">
                <a:latin typeface="Times New Roman"/>
                <a:ea typeface="华文新魏"/>
              </a:rPr>
              <a:t>WSAStartup()</a:t>
            </a:r>
            <a:r>
              <a:rPr lang="zh-CN" altLang="en-US" b="0" i="0" u="none" strike="noStrike" baseline="0" smtClean="0">
                <a:latin typeface="Times New Roman"/>
                <a:ea typeface="华文新魏"/>
              </a:rPr>
              <a:t>必须是应用程序调用的第一个</a:t>
            </a:r>
            <a:r>
              <a:rPr lang="en-US" altLang="zh-CN" b="0" i="0" u="none" strike="noStrike" baseline="0" smtClean="0">
                <a:latin typeface="Times New Roman"/>
                <a:ea typeface="华文新魏"/>
              </a:rPr>
              <a:t>Windows Sockets</a:t>
            </a:r>
            <a:r>
              <a:rPr lang="zh-CN" altLang="en-US" b="0" i="0" u="none" strike="noStrike" baseline="0" smtClean="0">
                <a:latin typeface="Times New Roman"/>
                <a:ea typeface="华文新魏"/>
              </a:rPr>
              <a:t>函数。</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使用函数</a:t>
            </a:r>
            <a:r>
              <a:rPr lang="en-US" altLang="zh-CN" b="0" i="0" u="none" strike="noStrike" baseline="0" smtClean="0">
                <a:latin typeface="Times New Roman"/>
                <a:ea typeface="华文新魏"/>
              </a:rPr>
              <a:t>WSAStartup()</a:t>
            </a:r>
            <a:r>
              <a:rPr lang="zh-CN" altLang="en-US" b="0" i="0" u="none" strike="noStrike" baseline="0" smtClean="0">
                <a:latin typeface="Times New Roman"/>
                <a:ea typeface="华文新魏"/>
              </a:rPr>
              <a:t>来加载指定版本的套接字库。</a:t>
            </a:r>
          </a:p>
        </p:txBody>
      </p:sp>
    </p:spTree>
    <p:extLst>
      <p:ext uri="{BB962C8B-B14F-4D97-AF65-F5344CB8AC3E}">
        <p14:creationId xmlns:p14="http://schemas.microsoft.com/office/powerpoint/2010/main" val="3784156133"/>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a:ea typeface="楷体"/>
              </a:rPr>
              <a:t>2.</a:t>
            </a:r>
            <a:r>
              <a:rPr lang="zh-CN" altLang="en-US" b="0" i="0" u="none" strike="noStrike" kern="1800" baseline="0" smtClean="0">
                <a:latin typeface="Times New Roman"/>
                <a:ea typeface="楷体"/>
              </a:rPr>
              <a:t>创建套接字并获取</a:t>
            </a:r>
            <a:r>
              <a:rPr lang="en-US" altLang="zh-CN" b="0" i="0" u="none" strike="noStrike" kern="1800" baseline="0" smtClean="0">
                <a:latin typeface="Times New Roman"/>
                <a:ea typeface="楷体"/>
              </a:rPr>
              <a:t>POP3</a:t>
            </a:r>
            <a:r>
              <a:rPr lang="zh-CN" altLang="en-US" b="0" i="0" u="none" strike="noStrike" kern="1800" baseline="0" smtClean="0">
                <a:latin typeface="Times New Roman"/>
                <a:ea typeface="楷体"/>
              </a:rPr>
              <a:t>服务器的</a:t>
            </a:r>
            <a:r>
              <a:rPr lang="en-US" altLang="zh-CN" b="0" i="0" u="none" strike="noStrike" kern="1800" baseline="0" smtClean="0">
                <a:latin typeface="Times New Roman"/>
                <a:ea typeface="楷体"/>
              </a:rPr>
              <a:t>IP</a:t>
            </a:r>
            <a:r>
              <a:rPr lang="zh-CN" altLang="en-US" b="0" i="0" u="none" strike="noStrike" kern="1800" baseline="0" smtClean="0">
                <a:latin typeface="Times New Roman"/>
                <a:ea typeface="楷体"/>
              </a:rPr>
              <a:t>地址</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获取的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地址会被用在之后的连接服务器的操作中。</a:t>
            </a:r>
          </a:p>
          <a:p>
            <a:pPr marR="0" lvl="0" rtl="0"/>
            <a:endParaRPr lang="zh-CN" altLang="en-US" b="0" i="0" u="none" strike="noStrike" baseline="0" smtClean="0">
              <a:latin typeface="Times New Roman"/>
              <a:ea typeface="华文新魏"/>
            </a:endParaRPr>
          </a:p>
          <a:p>
            <a:pPr marR="0" lvl="0" rtl="0"/>
            <a:r>
              <a:rPr lang="en-US" altLang="zh-CN" b="0" i="0" u="none" strike="noStrike" baseline="0" smtClean="0">
                <a:latin typeface="Times New Roman"/>
                <a:ea typeface="华文新魏"/>
              </a:rPr>
              <a:t>m_address</a:t>
            </a:r>
            <a:r>
              <a:rPr lang="zh-CN" altLang="en-US" b="0" i="0" u="none" strike="noStrike" baseline="0" smtClean="0">
                <a:latin typeface="Times New Roman"/>
                <a:ea typeface="华文新魏"/>
              </a:rPr>
              <a:t>是由用户输入的</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服务器的网址，通过调用函数</a:t>
            </a:r>
            <a:r>
              <a:rPr lang="en-US" altLang="zh-CN" b="0" i="0" u="none" strike="noStrike" baseline="0" smtClean="0">
                <a:latin typeface="Times New Roman"/>
                <a:ea typeface="华文新魏"/>
              </a:rPr>
              <a:t>gethostbyname()</a:t>
            </a:r>
            <a:r>
              <a:rPr lang="zh-CN" altLang="en-US" b="0" i="0" u="none" strike="noStrike" baseline="0" smtClean="0">
                <a:latin typeface="Times New Roman"/>
                <a:ea typeface="华文新魏"/>
              </a:rPr>
              <a:t>来返回一个指向</a:t>
            </a:r>
            <a:r>
              <a:rPr lang="en-US" altLang="zh-CN" b="0" i="0" u="none" strike="noStrike" baseline="0" smtClean="0">
                <a:latin typeface="Times New Roman"/>
                <a:ea typeface="华文新魏"/>
              </a:rPr>
              <a:t>hostent</a:t>
            </a:r>
            <a:r>
              <a:rPr lang="zh-CN" altLang="en-US" b="0" i="0" u="none" strike="noStrike" baseline="0" smtClean="0">
                <a:latin typeface="Times New Roman"/>
                <a:ea typeface="华文新魏"/>
              </a:rPr>
              <a:t>结构的指针，</a:t>
            </a:r>
            <a:r>
              <a:rPr lang="en-US" altLang="zh-CN" b="0" i="0" u="none" strike="noStrike" baseline="0" smtClean="0">
                <a:latin typeface="Times New Roman"/>
                <a:ea typeface="华文新魏"/>
              </a:rPr>
              <a:t>hostent</a:t>
            </a:r>
            <a:r>
              <a:rPr lang="zh-CN" altLang="en-US" b="0" i="0" u="none" strike="noStrike" baseline="0" smtClean="0">
                <a:latin typeface="Times New Roman"/>
                <a:ea typeface="华文新魏"/>
              </a:rPr>
              <a:t>结构的成员</a:t>
            </a:r>
            <a:r>
              <a:rPr lang="en-US" altLang="zh-CN" b="0" i="0" u="none" strike="noStrike" baseline="0" smtClean="0">
                <a:latin typeface="Times New Roman"/>
                <a:ea typeface="华文新魏"/>
              </a:rPr>
              <a:t>h_addr_list</a:t>
            </a:r>
            <a:r>
              <a:rPr lang="zh-CN" altLang="en-US" b="0" i="0" u="none" strike="noStrike" baseline="0" smtClean="0">
                <a:latin typeface="Times New Roman"/>
                <a:ea typeface="华文新魏"/>
              </a:rPr>
              <a:t>包含了</a:t>
            </a:r>
            <a:r>
              <a:rPr lang="en-US" altLang="zh-CN" b="0" i="0" u="none" strike="noStrike" baseline="0" smtClean="0">
                <a:latin typeface="Times New Roman"/>
                <a:ea typeface="华文新魏"/>
              </a:rPr>
              <a:t>SMTP</a:t>
            </a:r>
            <a:r>
              <a:rPr lang="zh-CN" altLang="en-US" b="0" i="0" u="none" strike="noStrike" baseline="0" smtClean="0">
                <a:latin typeface="Times New Roman"/>
                <a:ea typeface="华文新魏"/>
              </a:rPr>
              <a:t>服务器网络字节序的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地址，通过字节拷贝函数</a:t>
            </a:r>
            <a:r>
              <a:rPr lang="en-US" altLang="zh-CN" b="0" i="0" u="none" strike="noStrike" baseline="0" smtClean="0">
                <a:latin typeface="Times New Roman"/>
                <a:ea typeface="华文新魏"/>
              </a:rPr>
              <a:t>memmove()</a:t>
            </a:r>
            <a:r>
              <a:rPr lang="zh-CN" altLang="en-US" b="0" i="0" u="none" strike="noStrike" baseline="0" smtClean="0">
                <a:latin typeface="Times New Roman"/>
                <a:ea typeface="华文新魏"/>
              </a:rPr>
              <a:t>将</a:t>
            </a:r>
            <a:r>
              <a:rPr lang="en-US" altLang="zh-CN" b="0" i="0" u="none" strike="noStrike" baseline="0" smtClean="0">
                <a:latin typeface="Times New Roman"/>
                <a:ea typeface="华文新魏"/>
              </a:rPr>
              <a:t>host-&gt;h_addr_list[0]</a:t>
            </a:r>
            <a:r>
              <a:rPr lang="zh-CN" altLang="en-US" b="0" i="0" u="none" strike="noStrike" baseline="0" smtClean="0">
                <a:latin typeface="Times New Roman"/>
                <a:ea typeface="华文新魏"/>
              </a:rPr>
              <a:t>所指向内存的</a:t>
            </a:r>
            <a:r>
              <a:rPr lang="en-US" altLang="zh-CN" b="0" i="0" u="none" strike="noStrike" baseline="0" smtClean="0">
                <a:latin typeface="Times New Roman"/>
                <a:ea typeface="华文新魏"/>
              </a:rPr>
              <a:t>4</a:t>
            </a:r>
            <a:r>
              <a:rPr lang="zh-CN" altLang="en-US" b="0" i="0" u="none" strike="noStrike" baseline="0" smtClean="0">
                <a:latin typeface="Times New Roman"/>
                <a:ea typeface="华文新魏"/>
              </a:rPr>
              <a:t>个字节拷贝到</a:t>
            </a:r>
            <a:r>
              <a:rPr lang="en-US" altLang="zh-CN" b="0" i="0" u="none" strike="noStrike" baseline="0" smtClean="0">
                <a:latin typeface="Times New Roman"/>
                <a:ea typeface="华文新魏"/>
              </a:rPr>
              <a:t>in_addr</a:t>
            </a:r>
            <a:r>
              <a:rPr lang="zh-CN" altLang="en-US" b="0" i="0" u="none" strike="noStrike" baseline="0" smtClean="0">
                <a:latin typeface="Times New Roman"/>
                <a:ea typeface="华文新魏"/>
              </a:rPr>
              <a:t>类型的变量中。</a:t>
            </a:r>
          </a:p>
        </p:txBody>
      </p:sp>
    </p:spTree>
    <p:extLst>
      <p:ext uri="{BB962C8B-B14F-4D97-AF65-F5344CB8AC3E}">
        <p14:creationId xmlns:p14="http://schemas.microsoft.com/office/powerpoint/2010/main" val="1350865954"/>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a:ea typeface="楷体"/>
              </a:rPr>
              <a:t>3.</a:t>
            </a:r>
            <a:r>
              <a:rPr lang="zh-CN" altLang="en-US" b="0" i="0" u="none" strike="noStrike" kern="1800" baseline="0" smtClean="0">
                <a:latin typeface="Times New Roman"/>
                <a:ea typeface="楷体"/>
              </a:rPr>
              <a:t>连接</a:t>
            </a:r>
            <a:r>
              <a:rPr lang="en-US" altLang="zh-CN" b="0" i="0" u="none" strike="noStrike" kern="1800" baseline="0" smtClean="0">
                <a:latin typeface="Times New Roman"/>
                <a:ea typeface="楷体"/>
              </a:rPr>
              <a:t>POP3</a:t>
            </a:r>
            <a:r>
              <a:rPr lang="zh-CN" altLang="en-US" b="0" i="0" u="none" strike="noStrike" kern="1800" baseline="0" smtClean="0">
                <a:latin typeface="Times New Roman"/>
                <a:ea typeface="楷体"/>
              </a:rPr>
              <a:t>服务器</a:t>
            </a: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a:ea typeface="华文新魏"/>
              </a:rPr>
              <a:t>需要用默认的端口号</a:t>
            </a:r>
            <a:r>
              <a:rPr lang="en-US" altLang="zh-CN" b="0" i="0" u="none" strike="noStrike" baseline="0" smtClean="0">
                <a:latin typeface="Times New Roman"/>
                <a:ea typeface="华文新魏"/>
              </a:rPr>
              <a:t>110</a:t>
            </a:r>
            <a:r>
              <a:rPr lang="zh-CN" altLang="en-US" b="0" i="0" u="none" strike="noStrike" baseline="0" smtClean="0">
                <a:latin typeface="Times New Roman"/>
                <a:ea typeface="华文新魏"/>
              </a:rPr>
              <a:t>和之前获得的</a:t>
            </a:r>
            <a:r>
              <a:rPr lang="en-US" altLang="zh-CN" b="0" i="0" u="none" strike="noStrike" baseline="0" smtClean="0">
                <a:latin typeface="Times New Roman"/>
                <a:ea typeface="华文新魏"/>
              </a:rPr>
              <a:t>IP</a:t>
            </a:r>
            <a:r>
              <a:rPr lang="zh-CN" altLang="en-US" b="0" i="0" u="none" strike="noStrike" baseline="0" smtClean="0">
                <a:latin typeface="Times New Roman"/>
                <a:ea typeface="华文新魏"/>
              </a:rPr>
              <a:t>地址填充</a:t>
            </a:r>
            <a:r>
              <a:rPr lang="en-US" altLang="zh-CN" b="0" i="0" u="none" strike="noStrike" baseline="0" smtClean="0">
                <a:latin typeface="Times New Roman"/>
                <a:ea typeface="华文新魏"/>
              </a:rPr>
              <a:t>sockaddr_in</a:t>
            </a:r>
            <a:r>
              <a:rPr lang="zh-CN" altLang="en-US" b="0" i="0" u="none" strike="noStrike" baseline="0" smtClean="0">
                <a:latin typeface="Times New Roman"/>
                <a:ea typeface="华文新魏"/>
              </a:rPr>
              <a:t>结构。</a:t>
            </a:r>
          </a:p>
          <a:p>
            <a:pPr marR="0" lvl="0" rtl="0"/>
            <a:endParaRPr lang="zh-CN" altLang="en-US" b="0" i="0" u="none" strike="noStrike" baseline="0" smtClean="0">
              <a:latin typeface="Times New Roman"/>
              <a:ea typeface="华文新魏"/>
            </a:endParaRPr>
          </a:p>
          <a:p>
            <a:pPr marR="0" lvl="0" rtl="0"/>
            <a:r>
              <a:rPr lang="zh-CN" altLang="en-US" b="0" i="0" u="none" strike="noStrike" baseline="0" smtClean="0">
                <a:latin typeface="Times New Roman"/>
                <a:ea typeface="华文新魏"/>
              </a:rPr>
              <a:t>代码通过调用</a:t>
            </a:r>
            <a:r>
              <a:rPr lang="en-US" altLang="zh-CN" b="0" i="0" u="none" strike="noStrike" baseline="0" smtClean="0">
                <a:latin typeface="Times New Roman"/>
                <a:ea typeface="华文新魏"/>
              </a:rPr>
              <a:t>connect()</a:t>
            </a:r>
            <a:r>
              <a:rPr lang="zh-CN" altLang="en-US" b="0" i="0" u="none" strike="noStrike" baseline="0" smtClean="0">
                <a:latin typeface="Times New Roman"/>
                <a:ea typeface="华文新魏"/>
              </a:rPr>
              <a:t>函数来连接</a:t>
            </a:r>
            <a:r>
              <a:rPr lang="en-US" altLang="zh-CN" b="0" i="0" u="none" strike="noStrike" baseline="0" smtClean="0">
                <a:latin typeface="Times New Roman"/>
                <a:ea typeface="华文新魏"/>
              </a:rPr>
              <a:t>POP3</a:t>
            </a:r>
            <a:r>
              <a:rPr lang="zh-CN" altLang="en-US" b="0" i="0" u="none" strike="noStrike" baseline="0" smtClean="0">
                <a:latin typeface="Times New Roman"/>
                <a:ea typeface="华文新魏"/>
              </a:rPr>
              <a:t>服务器，调用函数</a:t>
            </a:r>
            <a:r>
              <a:rPr lang="en-US" altLang="zh-CN" b="0" i="0" u="none" strike="noStrike" baseline="0" smtClean="0">
                <a:latin typeface="Times New Roman"/>
                <a:ea typeface="华文新魏"/>
              </a:rPr>
              <a:t>recv()</a:t>
            </a:r>
            <a:r>
              <a:rPr lang="zh-CN" altLang="en-US" b="0" i="0" u="none" strike="noStrike" baseline="0" smtClean="0">
                <a:latin typeface="Times New Roman"/>
                <a:ea typeface="华文新魏"/>
              </a:rPr>
              <a:t>来接收来自服务器的响应信息，返回</a:t>
            </a:r>
            <a:r>
              <a:rPr lang="en-US" altLang="zh-CN" b="0" i="0" u="none" strike="noStrike" baseline="0" smtClean="0">
                <a:latin typeface="Times New Roman"/>
                <a:ea typeface="华文新魏"/>
              </a:rPr>
              <a:t>+OK</a:t>
            </a:r>
            <a:r>
              <a:rPr lang="zh-CN" altLang="en-US" b="0" i="0" u="none" strike="noStrike" baseline="0" smtClean="0">
                <a:latin typeface="Times New Roman"/>
                <a:ea typeface="华文新魏"/>
              </a:rPr>
              <a:t>表示连接成功。</a:t>
            </a:r>
          </a:p>
        </p:txBody>
      </p:sp>
    </p:spTree>
    <p:extLst>
      <p:ext uri="{BB962C8B-B14F-4D97-AF65-F5344CB8AC3E}">
        <p14:creationId xmlns:p14="http://schemas.microsoft.com/office/powerpoint/2010/main" val="3309770121"/>
      </p:ext>
    </p:extLst>
  </p:cSld>
  <p:clrMapOvr>
    <a:masterClrMapping/>
  </p:clrMapOvr>
  <p:timing>
    <p:tnLst>
      <p:par>
        <p:cTn id="1" dur="indefinite" restart="never" nodeType="tmRoot"/>
      </p:par>
    </p:tnLst>
  </p:timing>
</p:sld>
</file>

<file path=ppt/theme/theme1.xml><?xml version="1.0" encoding="utf-8"?>
<a:theme xmlns:a="http://schemas.openxmlformats.org/drawingml/2006/main" name="模版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模版1</Template>
  <TotalTime>234</TotalTime>
  <Words>6192</Words>
  <Application>Microsoft Office PowerPoint</Application>
  <PresentationFormat>全屏显示(4:3)</PresentationFormat>
  <Paragraphs>680</Paragraphs>
  <Slides>111</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111</vt:i4>
      </vt:variant>
    </vt:vector>
  </HeadingPairs>
  <TitlesOfParts>
    <vt:vector size="113" baseType="lpstr">
      <vt:lpstr>模版1</vt:lpstr>
      <vt:lpstr>Visio</vt:lpstr>
      <vt:lpstr>第8章  邮件接收和发送客户端</vt:lpstr>
      <vt:lpstr>8.1  调用Windows自带的邮件发送程序</vt:lpstr>
      <vt:lpstr>8.1.1  调用Windows自带程序</vt:lpstr>
      <vt:lpstr>图8.1 “运行”对话框</vt:lpstr>
      <vt:lpstr>图8.2  Windows邮件收发器</vt:lpstr>
      <vt:lpstr>8.1.2  CreateProcess()函数</vt:lpstr>
      <vt:lpstr>1．使用CreateProcess()函数</vt:lpstr>
      <vt:lpstr>PowerPoint 演示文稿</vt:lpstr>
      <vt:lpstr>PowerPoint 演示文稿</vt:lpstr>
      <vt:lpstr>PowerPoint 演示文稿</vt:lpstr>
      <vt:lpstr>表8.1  程序窗口显示标志取值</vt:lpstr>
      <vt:lpstr>PowerPoint 演示文稿</vt:lpstr>
      <vt:lpstr>PowerPoint 演示文稿</vt:lpstr>
      <vt:lpstr>2．使用ShellExecute()函数</vt:lpstr>
      <vt:lpstr>表8.2  部分错误代码</vt:lpstr>
      <vt:lpstr>PowerPoint 演示文稿</vt:lpstr>
      <vt:lpstr>图8.3  运行界面1</vt:lpstr>
      <vt:lpstr>图8.4  运行界面2</vt:lpstr>
      <vt:lpstr>8.2  SMTP会话过程</vt:lpstr>
      <vt:lpstr>8.2.1  怎么连接服务器</vt:lpstr>
      <vt:lpstr>1．创建套接字对象</vt:lpstr>
      <vt:lpstr>PowerPoint 演示文稿</vt:lpstr>
      <vt:lpstr>PowerPoint 演示文稿</vt:lpstr>
      <vt:lpstr>2．连接服务器</vt:lpstr>
      <vt:lpstr>PowerPoint 演示文稿</vt:lpstr>
      <vt:lpstr>PowerPoint 演示文稿</vt:lpstr>
      <vt:lpstr>表8.3  部分SMTP响应码</vt:lpstr>
      <vt:lpstr>PowerPoint 演示文稿</vt:lpstr>
      <vt:lpstr>8.2.2  SMTP命令</vt:lpstr>
      <vt:lpstr>1．E-mail构造格式</vt:lpstr>
      <vt:lpstr>PowerPoint 演示文稿</vt:lpstr>
      <vt:lpstr>PowerPoint 演示文稿</vt:lpstr>
      <vt:lpstr>表8.4  SMTP邮件头字段</vt:lpstr>
      <vt:lpstr>PowerPoint 演示文稿</vt:lpstr>
      <vt:lpstr>PowerPoint 演示文稿</vt:lpstr>
      <vt:lpstr>2．SMTP命令</vt:lpstr>
      <vt:lpstr>表8.5  常用SMTP命令</vt:lpstr>
      <vt:lpstr>PowerPoint 演示文稿</vt:lpstr>
      <vt:lpstr>PowerPoint 演示文稿</vt:lpstr>
      <vt:lpstr>PowerPoint 演示文稿</vt:lpstr>
      <vt:lpstr>8.2.3  发送命令与接收响应</vt:lpstr>
      <vt:lpstr>1．与服务器一问一答</vt:lpstr>
      <vt:lpstr>PowerPoint 演示文稿</vt:lpstr>
      <vt:lpstr>2．发送SMTP命令</vt:lpstr>
      <vt:lpstr>PowerPoint 演示文稿</vt:lpstr>
      <vt:lpstr>3．接收邮件服务器响应</vt:lpstr>
      <vt:lpstr>8.3  SMTP客户端——发送邮件</vt:lpstr>
      <vt:lpstr>8.3.1  准备工作</vt:lpstr>
      <vt:lpstr>1．创建工程</vt:lpstr>
      <vt:lpstr>图8.5  Windows Sockets复选框</vt:lpstr>
      <vt:lpstr>2．添加控件</vt:lpstr>
      <vt:lpstr>图8.6  程序设计界面及其关键控件ID号</vt:lpstr>
      <vt:lpstr>图8.7  控件关联的变量名及类型</vt:lpstr>
      <vt:lpstr>3  为对话框添加成员变量</vt:lpstr>
      <vt:lpstr>8.3.2  SMTP登录身份验证方式</vt:lpstr>
      <vt:lpstr>1.LOGIN方式</vt:lpstr>
      <vt:lpstr>PowerPoint 演示文稿</vt:lpstr>
      <vt:lpstr>2.PLAIN方式</vt:lpstr>
      <vt:lpstr>3.CRAM-MD5方式 </vt:lpstr>
      <vt:lpstr>8.3.3  连接登录服务器</vt:lpstr>
      <vt:lpstr>1.加载套接字库</vt:lpstr>
      <vt:lpstr>2.创建套接字并获取SMTP服务器的IP地址</vt:lpstr>
      <vt:lpstr>PowerPoint 演示文稿</vt:lpstr>
      <vt:lpstr>3.连接SMTP服务器</vt:lpstr>
      <vt:lpstr>4.发送命令HELO</vt:lpstr>
      <vt:lpstr>5.登录验证</vt:lpstr>
      <vt:lpstr>PowerPoint 演示文稿</vt:lpstr>
      <vt:lpstr>图8.8  程序连接SMTP服务器过程</vt:lpstr>
      <vt:lpstr>8.3.4  构造并发送邮件</vt:lpstr>
      <vt:lpstr>PowerPoint 演示文稿</vt:lpstr>
      <vt:lpstr>1.发送MAIL FROM命令</vt:lpstr>
      <vt:lpstr>2.发送RCPT TO命令</vt:lpstr>
      <vt:lpstr>3.发送DATA命令</vt:lpstr>
      <vt:lpstr>4.发送邮件</vt:lpstr>
      <vt:lpstr>5.发送QUIT命令</vt:lpstr>
      <vt:lpstr>图8.9  程序发送邮件的过程</vt:lpstr>
      <vt:lpstr>图8.10  查看邮箱中收到的邮件</vt:lpstr>
      <vt:lpstr>8.3.5  退出程序</vt:lpstr>
      <vt:lpstr>8.4  POP3简介</vt:lpstr>
      <vt:lpstr>1．POP3命令</vt:lpstr>
      <vt:lpstr>表8.6  部分POP3标准命令</vt:lpstr>
      <vt:lpstr>PowerPoint 演示文稿</vt:lpstr>
      <vt:lpstr>PowerPoint 演示文稿</vt:lpstr>
      <vt:lpstr>PowerPoint 演示文稿</vt:lpstr>
      <vt:lpstr>PowerPoint 演示文稿</vt:lpstr>
      <vt:lpstr>2．POP3会话</vt:lpstr>
      <vt:lpstr>PowerPoint 演示文稿</vt:lpstr>
      <vt:lpstr>8.5  POP3客户端——接收邮件</vt:lpstr>
      <vt:lpstr>8.5.1  准备工作</vt:lpstr>
      <vt:lpstr>1．创建工程</vt:lpstr>
      <vt:lpstr>图8.11  Windows Sockets复选框</vt:lpstr>
      <vt:lpstr>2. 添加控件</vt:lpstr>
      <vt:lpstr>图8.12  程序设计界面及其关键控件ID号</vt:lpstr>
      <vt:lpstr>图8.13  控件关联的变量名及类型</vt:lpstr>
      <vt:lpstr>3. 为对话框添加成员变量</vt:lpstr>
      <vt:lpstr>8.5.2  连接登录服务器</vt:lpstr>
      <vt:lpstr>1.加载套接字库</vt:lpstr>
      <vt:lpstr>2.创建套接字并获取POP3服务器的IP地址</vt:lpstr>
      <vt:lpstr>3.连接POP3服务器</vt:lpstr>
      <vt:lpstr>4.登录验证</vt:lpstr>
      <vt:lpstr>图8.14  程序连接POP3服务器过程</vt:lpstr>
      <vt:lpstr>8.5.3  获取邮件列表</vt:lpstr>
      <vt:lpstr>图8.15  服务器接收LIST命令后返回的信息示例</vt:lpstr>
      <vt:lpstr>8.5.4  获取并解析邮件内容</vt:lpstr>
      <vt:lpstr>PowerPoint 演示文稿</vt:lpstr>
      <vt:lpstr>图8.16  POP3服务器返回的邮件信息</vt:lpstr>
      <vt:lpstr>PowerPoint 演示文稿</vt:lpstr>
      <vt:lpstr>PowerPoint 演示文稿</vt:lpstr>
      <vt:lpstr>图8.17  程序运行效果</vt:lpstr>
      <vt:lpstr>8.5.5  退出程序</vt:lpstr>
      <vt:lpstr>8.6  小    结</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第8章  邮件接收和发送客户端</dc:title>
  <dc:creator>User</dc:creator>
  <cp:lastModifiedBy>User</cp:lastModifiedBy>
  <cp:revision>9</cp:revision>
  <dcterms:created xsi:type="dcterms:W3CDTF">2013-03-28T03:32:01Z</dcterms:created>
  <dcterms:modified xsi:type="dcterms:W3CDTF">2013-03-28T14:26:42Z</dcterms:modified>
</cp:coreProperties>
</file>

<file path=docProps/thumbnail.jpeg>
</file>